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Lst>
  <p:sldSz cy="5143500" cx="9144000"/>
  <p:notesSz cx="6858000" cy="9144000"/>
  <p:embeddedFontLst>
    <p:embeddedFont>
      <p:font typeface="Roboto"/>
      <p:regular r:id="rId25"/>
      <p:bold r:id="rId26"/>
      <p:italic r:id="rId27"/>
      <p:boldItalic r:id="rId28"/>
    </p:embeddedFont>
    <p:embeddedFont>
      <p:font typeface="Nunito"/>
      <p:regular r:id="rId29"/>
      <p:bold r:id="rId30"/>
      <p:italic r:id="rId31"/>
      <p:boldItalic r:id="rId32"/>
    </p:embeddedFont>
    <p:embeddedFont>
      <p:font typeface="Poppins"/>
      <p:regular r:id="rId33"/>
      <p:bold r:id="rId34"/>
      <p:italic r:id="rId35"/>
      <p:boldItalic r:id="rId36"/>
    </p:embeddedFont>
    <p:embeddedFont>
      <p:font typeface="Lora"/>
      <p:regular r:id="rId37"/>
      <p:bold r:id="rId38"/>
      <p:italic r:id="rId39"/>
      <p:boldItalic r:id="rId4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Lora-boldItalic.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oboto-bold.fntdata"/><Relationship Id="rId25" Type="http://schemas.openxmlformats.org/officeDocument/2006/relationships/font" Target="fonts/Roboto-regular.fntdata"/><Relationship Id="rId28" Type="http://schemas.openxmlformats.org/officeDocument/2006/relationships/font" Target="fonts/Roboto-boldItalic.fntdata"/><Relationship Id="rId27" Type="http://schemas.openxmlformats.org/officeDocument/2006/relationships/font" Target="fonts/Roboto-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Nunito-regular.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Nunito-italic.fntdata"/><Relationship Id="rId30" Type="http://schemas.openxmlformats.org/officeDocument/2006/relationships/font" Target="fonts/Nunito-bold.fntdata"/><Relationship Id="rId11" Type="http://schemas.openxmlformats.org/officeDocument/2006/relationships/slide" Target="slides/slide6.xml"/><Relationship Id="rId33" Type="http://schemas.openxmlformats.org/officeDocument/2006/relationships/font" Target="fonts/Poppins-regular.fntdata"/><Relationship Id="rId10" Type="http://schemas.openxmlformats.org/officeDocument/2006/relationships/slide" Target="slides/slide5.xml"/><Relationship Id="rId32" Type="http://schemas.openxmlformats.org/officeDocument/2006/relationships/font" Target="fonts/Nunito-boldItalic.fntdata"/><Relationship Id="rId13" Type="http://schemas.openxmlformats.org/officeDocument/2006/relationships/slide" Target="slides/slide8.xml"/><Relationship Id="rId35" Type="http://schemas.openxmlformats.org/officeDocument/2006/relationships/font" Target="fonts/Poppins-italic.fntdata"/><Relationship Id="rId12" Type="http://schemas.openxmlformats.org/officeDocument/2006/relationships/slide" Target="slides/slide7.xml"/><Relationship Id="rId34" Type="http://schemas.openxmlformats.org/officeDocument/2006/relationships/font" Target="fonts/Poppins-bold.fntdata"/><Relationship Id="rId15" Type="http://schemas.openxmlformats.org/officeDocument/2006/relationships/slide" Target="slides/slide10.xml"/><Relationship Id="rId37" Type="http://schemas.openxmlformats.org/officeDocument/2006/relationships/font" Target="fonts/Lora-regular.fntdata"/><Relationship Id="rId14" Type="http://schemas.openxmlformats.org/officeDocument/2006/relationships/slide" Target="slides/slide9.xml"/><Relationship Id="rId36" Type="http://schemas.openxmlformats.org/officeDocument/2006/relationships/font" Target="fonts/Poppins-boldItalic.fntdata"/><Relationship Id="rId17" Type="http://schemas.openxmlformats.org/officeDocument/2006/relationships/slide" Target="slides/slide12.xml"/><Relationship Id="rId39" Type="http://schemas.openxmlformats.org/officeDocument/2006/relationships/font" Target="fonts/Lora-italic.fntdata"/><Relationship Id="rId16" Type="http://schemas.openxmlformats.org/officeDocument/2006/relationships/slide" Target="slides/slide11.xml"/><Relationship Id="rId38" Type="http://schemas.openxmlformats.org/officeDocument/2006/relationships/font" Target="fonts/Lora-bold.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2a8131ee81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2a8131ee81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2aaa0fbb33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2aaa0fbb33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2aaa0fbb33a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2aaa0fbb33a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2aaa0fbb33a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2aaa0fbb33a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2aaa0fbb33a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2aaa0fbb33a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2aaa0fbb33a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2aaa0fbb33a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2a7b641fea2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2a7b641fea2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2a7b641fea2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2a7b641fea2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2aaa0fbb33a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2aaa0fbb33a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2a7b641fea2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2a7b641fea2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2aaa0fbb33a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2aaa0fbb33a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2a795c828da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2a795c828da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2aafbaae727_0_5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2aafbaae727_0_5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2a795c828da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2a795c828da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2a8c98dac53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2a8c98dac53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2a7b641fea2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2a7b641fea2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2a7b641fea2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2a7b641fea2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2aaa0fbb33a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2aaa0fbb33a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6"/>
        </a:solidFill>
      </p:bgPr>
    </p:bg>
    <p:spTree>
      <p:nvGrpSpPr>
        <p:cNvPr id="9" name="Shape 9"/>
        <p:cNvGrpSpPr/>
        <p:nvPr/>
      </p:nvGrpSpPr>
      <p:grpSpPr>
        <a:xfrm>
          <a:off x="0" y="0"/>
          <a:ext cx="0" cy="0"/>
          <a:chOff x="0" y="0"/>
          <a:chExt cx="0" cy="0"/>
        </a:xfrm>
      </p:grpSpPr>
      <p:sp>
        <p:nvSpPr>
          <p:cNvPr id="10" name="Google Shape;10;p2"/>
          <p:cNvSpPr/>
          <p:nvPr/>
        </p:nvSpPr>
        <p:spPr>
          <a:xfrm>
            <a:off x="31" y="2824500"/>
            <a:ext cx="7370400" cy="23190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3582600" y="1550700"/>
            <a:ext cx="5561400" cy="35928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rot="10800000">
            <a:off x="5058905" y="0"/>
            <a:ext cx="4085100" cy="20526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20327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 name="Google Shape;14;p2"/>
          <p:cNvGrpSpPr/>
          <p:nvPr/>
        </p:nvGrpSpPr>
        <p:grpSpPr>
          <a:xfrm>
            <a:off x="255200" y="592"/>
            <a:ext cx="2250363" cy="1044300"/>
            <a:chOff x="255200" y="592"/>
            <a:chExt cx="2250363" cy="1044300"/>
          </a:xfrm>
        </p:grpSpPr>
        <p:sp>
          <p:nvSpPr>
            <p:cNvPr id="15" name="Google Shape;15;p2"/>
            <p:cNvSpPr/>
            <p:nvPr/>
          </p:nvSpPr>
          <p:spPr>
            <a:xfrm>
              <a:off x="764063"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509632"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255200"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905395" y="592"/>
            <a:ext cx="2250363" cy="1044300"/>
            <a:chOff x="905395" y="592"/>
            <a:chExt cx="2250363" cy="1044300"/>
          </a:xfrm>
        </p:grpSpPr>
        <p:sp>
          <p:nvSpPr>
            <p:cNvPr id="19" name="Google Shape;19;p2"/>
            <p:cNvSpPr/>
            <p:nvPr/>
          </p:nvSpPr>
          <p:spPr>
            <a:xfrm>
              <a:off x="1414258"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1159826"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905395"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 name="Google Shape;22;p2"/>
          <p:cNvGrpSpPr/>
          <p:nvPr/>
        </p:nvGrpSpPr>
        <p:grpSpPr>
          <a:xfrm>
            <a:off x="7057468" y="5088"/>
            <a:ext cx="1851282" cy="752108"/>
            <a:chOff x="6917201" y="0"/>
            <a:chExt cx="2227777" cy="863400"/>
          </a:xfrm>
        </p:grpSpPr>
        <p:sp>
          <p:nvSpPr>
            <p:cNvPr id="23" name="Google Shape;23;p2"/>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 name="Google Shape;26;p2"/>
          <p:cNvGrpSpPr/>
          <p:nvPr/>
        </p:nvGrpSpPr>
        <p:grpSpPr>
          <a:xfrm>
            <a:off x="6553032" y="4217852"/>
            <a:ext cx="2389068" cy="925737"/>
            <a:chOff x="6917201" y="0"/>
            <a:chExt cx="2227777" cy="863400"/>
          </a:xfrm>
        </p:grpSpPr>
        <p:sp>
          <p:nvSpPr>
            <p:cNvPr id="27" name="Google Shape;27;p2"/>
            <p:cNvSpPr/>
            <p:nvPr/>
          </p:nvSpPr>
          <p:spPr>
            <a:xfrm>
              <a:off x="7641677"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7279439"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6917201"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 name="Google Shape;30;p2"/>
          <p:cNvGrpSpPr/>
          <p:nvPr/>
        </p:nvGrpSpPr>
        <p:grpSpPr>
          <a:xfrm>
            <a:off x="199149" y="4055652"/>
            <a:ext cx="2795414" cy="1083308"/>
            <a:chOff x="6917201" y="0"/>
            <a:chExt cx="2227777" cy="863400"/>
          </a:xfrm>
        </p:grpSpPr>
        <p:sp>
          <p:nvSpPr>
            <p:cNvPr id="31" name="Google Shape;31;p2"/>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 name="Google Shape;34;p2"/>
          <p:cNvSpPr txBox="1"/>
          <p:nvPr>
            <p:ph type="ctrTitle"/>
          </p:nvPr>
        </p:nvSpPr>
        <p:spPr>
          <a:xfrm>
            <a:off x="1858703" y="1822833"/>
            <a:ext cx="5361300" cy="14481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35" name="Google Shape;35;p2"/>
          <p:cNvSpPr txBox="1"/>
          <p:nvPr>
            <p:ph idx="1" type="subTitle"/>
          </p:nvPr>
        </p:nvSpPr>
        <p:spPr>
          <a:xfrm>
            <a:off x="1858700" y="3413158"/>
            <a:ext cx="5361300" cy="52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lt1"/>
              </a:buClr>
              <a:buSzPts val="1600"/>
              <a:buNone/>
              <a:defRPr sz="1600">
                <a:solidFill>
                  <a:schemeClr val="lt1"/>
                </a:solidFill>
              </a:defRPr>
            </a:lvl1pPr>
            <a:lvl2pPr lvl="1" algn="ctr">
              <a:lnSpc>
                <a:spcPct val="100000"/>
              </a:lnSpc>
              <a:spcBef>
                <a:spcPts val="0"/>
              </a:spcBef>
              <a:spcAft>
                <a:spcPts val="0"/>
              </a:spcAft>
              <a:buClr>
                <a:schemeClr val="lt1"/>
              </a:buClr>
              <a:buSzPts val="1600"/>
              <a:buNone/>
              <a:defRPr sz="1600">
                <a:solidFill>
                  <a:schemeClr val="lt1"/>
                </a:solidFill>
              </a:defRPr>
            </a:lvl2pPr>
            <a:lvl3pPr lvl="2" algn="ctr">
              <a:lnSpc>
                <a:spcPct val="100000"/>
              </a:lnSpc>
              <a:spcBef>
                <a:spcPts val="0"/>
              </a:spcBef>
              <a:spcAft>
                <a:spcPts val="0"/>
              </a:spcAft>
              <a:buClr>
                <a:schemeClr val="lt1"/>
              </a:buClr>
              <a:buSzPts val="1600"/>
              <a:buNone/>
              <a:defRPr sz="1600">
                <a:solidFill>
                  <a:schemeClr val="lt1"/>
                </a:solidFill>
              </a:defRPr>
            </a:lvl3pPr>
            <a:lvl4pPr lvl="3" algn="ctr">
              <a:lnSpc>
                <a:spcPct val="100000"/>
              </a:lnSpc>
              <a:spcBef>
                <a:spcPts val="0"/>
              </a:spcBef>
              <a:spcAft>
                <a:spcPts val="0"/>
              </a:spcAft>
              <a:buClr>
                <a:schemeClr val="lt1"/>
              </a:buClr>
              <a:buSzPts val="1600"/>
              <a:buNone/>
              <a:defRPr sz="1600">
                <a:solidFill>
                  <a:schemeClr val="lt1"/>
                </a:solidFill>
              </a:defRPr>
            </a:lvl4pPr>
            <a:lvl5pPr lvl="4" algn="ctr">
              <a:lnSpc>
                <a:spcPct val="100000"/>
              </a:lnSpc>
              <a:spcBef>
                <a:spcPts val="0"/>
              </a:spcBef>
              <a:spcAft>
                <a:spcPts val="0"/>
              </a:spcAft>
              <a:buClr>
                <a:schemeClr val="lt1"/>
              </a:buClr>
              <a:buSzPts val="1600"/>
              <a:buNone/>
              <a:defRPr sz="1600">
                <a:solidFill>
                  <a:schemeClr val="lt1"/>
                </a:solidFill>
              </a:defRPr>
            </a:lvl5pPr>
            <a:lvl6pPr lvl="5" algn="ctr">
              <a:lnSpc>
                <a:spcPct val="100000"/>
              </a:lnSpc>
              <a:spcBef>
                <a:spcPts val="0"/>
              </a:spcBef>
              <a:spcAft>
                <a:spcPts val="0"/>
              </a:spcAft>
              <a:buClr>
                <a:schemeClr val="lt1"/>
              </a:buClr>
              <a:buSzPts val="1600"/>
              <a:buNone/>
              <a:defRPr sz="1600">
                <a:solidFill>
                  <a:schemeClr val="lt1"/>
                </a:solidFill>
              </a:defRPr>
            </a:lvl6pPr>
            <a:lvl7pPr lvl="6" algn="ctr">
              <a:lnSpc>
                <a:spcPct val="100000"/>
              </a:lnSpc>
              <a:spcBef>
                <a:spcPts val="0"/>
              </a:spcBef>
              <a:spcAft>
                <a:spcPts val="0"/>
              </a:spcAft>
              <a:buClr>
                <a:schemeClr val="lt1"/>
              </a:buClr>
              <a:buSzPts val="1600"/>
              <a:buNone/>
              <a:defRPr sz="1600">
                <a:solidFill>
                  <a:schemeClr val="lt1"/>
                </a:solidFill>
              </a:defRPr>
            </a:lvl7pPr>
            <a:lvl8pPr lvl="7" algn="ctr">
              <a:lnSpc>
                <a:spcPct val="100000"/>
              </a:lnSpc>
              <a:spcBef>
                <a:spcPts val="0"/>
              </a:spcBef>
              <a:spcAft>
                <a:spcPts val="0"/>
              </a:spcAft>
              <a:buClr>
                <a:schemeClr val="lt1"/>
              </a:buClr>
              <a:buSzPts val="1600"/>
              <a:buNone/>
              <a:defRPr sz="1600">
                <a:solidFill>
                  <a:schemeClr val="lt1"/>
                </a:solidFill>
              </a:defRPr>
            </a:lvl8pPr>
            <a:lvl9pPr lvl="8" algn="ctr">
              <a:lnSpc>
                <a:spcPct val="100000"/>
              </a:lnSpc>
              <a:spcBef>
                <a:spcPts val="0"/>
              </a:spcBef>
              <a:spcAft>
                <a:spcPts val="0"/>
              </a:spcAft>
              <a:buClr>
                <a:schemeClr val="lt1"/>
              </a:buClr>
              <a:buSzPts val="1600"/>
              <a:buNone/>
              <a:defRPr sz="1600">
                <a:solidFill>
                  <a:schemeClr val="lt1"/>
                </a:solidFill>
              </a:defRPr>
            </a:lvl9pPr>
          </a:lstStyle>
          <a:p/>
        </p:txBody>
      </p:sp>
      <p:sp>
        <p:nvSpPr>
          <p:cNvPr id="36" name="Google Shape;36;p2"/>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09" name="Shape 109"/>
        <p:cNvGrpSpPr/>
        <p:nvPr/>
      </p:nvGrpSpPr>
      <p:grpSpPr>
        <a:xfrm>
          <a:off x="0" y="0"/>
          <a:ext cx="0" cy="0"/>
          <a:chOff x="0" y="0"/>
          <a:chExt cx="0" cy="0"/>
        </a:xfrm>
      </p:grpSpPr>
      <p:sp>
        <p:nvSpPr>
          <p:cNvPr id="110" name="Google Shape;110;p11"/>
          <p:cNvSpPr/>
          <p:nvPr/>
        </p:nvSpPr>
        <p:spPr>
          <a:xfrm flipH="1">
            <a:off x="5569200" y="2834075"/>
            <a:ext cx="3574800" cy="23094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1" name="Google Shape;111;p11"/>
          <p:cNvGrpSpPr/>
          <p:nvPr/>
        </p:nvGrpSpPr>
        <p:grpSpPr>
          <a:xfrm>
            <a:off x="5959222" y="4119576"/>
            <a:ext cx="2520952" cy="1024165"/>
            <a:chOff x="6917201" y="0"/>
            <a:chExt cx="2227777" cy="863400"/>
          </a:xfrm>
        </p:grpSpPr>
        <p:sp>
          <p:nvSpPr>
            <p:cNvPr id="112" name="Google Shape;112;p11"/>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 name="Google Shape;115;p11"/>
          <p:cNvGrpSpPr/>
          <p:nvPr/>
        </p:nvGrpSpPr>
        <p:grpSpPr>
          <a:xfrm>
            <a:off x="199149" y="2"/>
            <a:ext cx="2795414" cy="1083308"/>
            <a:chOff x="6917201" y="0"/>
            <a:chExt cx="2227777" cy="863400"/>
          </a:xfrm>
        </p:grpSpPr>
        <p:sp>
          <p:nvSpPr>
            <p:cNvPr id="116" name="Google Shape;116;p11"/>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9" name="Google Shape;119;p11"/>
          <p:cNvSpPr txBox="1"/>
          <p:nvPr>
            <p:ph hasCustomPrompt="1" type="title"/>
          </p:nvPr>
        </p:nvSpPr>
        <p:spPr>
          <a:xfrm>
            <a:off x="1385850" y="1383850"/>
            <a:ext cx="6372300" cy="13797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2"/>
              </a:buClr>
              <a:buSzPts val="8600"/>
              <a:buNone/>
              <a:defRPr sz="8600">
                <a:solidFill>
                  <a:schemeClr val="dk2"/>
                </a:solidFill>
              </a:defRPr>
            </a:lvl1pPr>
            <a:lvl2pPr lvl="1" algn="ctr">
              <a:spcBef>
                <a:spcPts val="0"/>
              </a:spcBef>
              <a:spcAft>
                <a:spcPts val="0"/>
              </a:spcAft>
              <a:buClr>
                <a:schemeClr val="dk2"/>
              </a:buClr>
              <a:buSzPts val="8600"/>
              <a:buNone/>
              <a:defRPr sz="8600">
                <a:solidFill>
                  <a:schemeClr val="dk2"/>
                </a:solidFill>
              </a:defRPr>
            </a:lvl2pPr>
            <a:lvl3pPr lvl="2" algn="ctr">
              <a:spcBef>
                <a:spcPts val="0"/>
              </a:spcBef>
              <a:spcAft>
                <a:spcPts val="0"/>
              </a:spcAft>
              <a:buClr>
                <a:schemeClr val="dk2"/>
              </a:buClr>
              <a:buSzPts val="8600"/>
              <a:buNone/>
              <a:defRPr sz="8600">
                <a:solidFill>
                  <a:schemeClr val="dk2"/>
                </a:solidFill>
              </a:defRPr>
            </a:lvl3pPr>
            <a:lvl4pPr lvl="3" algn="ctr">
              <a:spcBef>
                <a:spcPts val="0"/>
              </a:spcBef>
              <a:spcAft>
                <a:spcPts val="0"/>
              </a:spcAft>
              <a:buClr>
                <a:schemeClr val="dk2"/>
              </a:buClr>
              <a:buSzPts val="8600"/>
              <a:buNone/>
              <a:defRPr sz="8600">
                <a:solidFill>
                  <a:schemeClr val="dk2"/>
                </a:solidFill>
              </a:defRPr>
            </a:lvl4pPr>
            <a:lvl5pPr lvl="4" algn="ctr">
              <a:spcBef>
                <a:spcPts val="0"/>
              </a:spcBef>
              <a:spcAft>
                <a:spcPts val="0"/>
              </a:spcAft>
              <a:buClr>
                <a:schemeClr val="dk2"/>
              </a:buClr>
              <a:buSzPts val="8600"/>
              <a:buNone/>
              <a:defRPr sz="8600">
                <a:solidFill>
                  <a:schemeClr val="dk2"/>
                </a:solidFill>
              </a:defRPr>
            </a:lvl5pPr>
            <a:lvl6pPr lvl="5" algn="ctr">
              <a:spcBef>
                <a:spcPts val="0"/>
              </a:spcBef>
              <a:spcAft>
                <a:spcPts val="0"/>
              </a:spcAft>
              <a:buClr>
                <a:schemeClr val="dk2"/>
              </a:buClr>
              <a:buSzPts val="8600"/>
              <a:buNone/>
              <a:defRPr sz="8600">
                <a:solidFill>
                  <a:schemeClr val="dk2"/>
                </a:solidFill>
              </a:defRPr>
            </a:lvl6pPr>
            <a:lvl7pPr lvl="6" algn="ctr">
              <a:spcBef>
                <a:spcPts val="0"/>
              </a:spcBef>
              <a:spcAft>
                <a:spcPts val="0"/>
              </a:spcAft>
              <a:buClr>
                <a:schemeClr val="dk2"/>
              </a:buClr>
              <a:buSzPts val="8600"/>
              <a:buNone/>
              <a:defRPr sz="8600">
                <a:solidFill>
                  <a:schemeClr val="dk2"/>
                </a:solidFill>
              </a:defRPr>
            </a:lvl7pPr>
            <a:lvl8pPr lvl="7" algn="ctr">
              <a:spcBef>
                <a:spcPts val="0"/>
              </a:spcBef>
              <a:spcAft>
                <a:spcPts val="0"/>
              </a:spcAft>
              <a:buClr>
                <a:schemeClr val="dk2"/>
              </a:buClr>
              <a:buSzPts val="8600"/>
              <a:buNone/>
              <a:defRPr sz="8600">
                <a:solidFill>
                  <a:schemeClr val="dk2"/>
                </a:solidFill>
              </a:defRPr>
            </a:lvl8pPr>
            <a:lvl9pPr lvl="8" algn="ctr">
              <a:spcBef>
                <a:spcPts val="0"/>
              </a:spcBef>
              <a:spcAft>
                <a:spcPts val="0"/>
              </a:spcAft>
              <a:buClr>
                <a:schemeClr val="dk2"/>
              </a:buClr>
              <a:buSzPts val="8600"/>
              <a:buNone/>
              <a:defRPr sz="8600">
                <a:solidFill>
                  <a:schemeClr val="dk2"/>
                </a:solidFill>
              </a:defRPr>
            </a:lvl9pPr>
          </a:lstStyle>
          <a:p>
            <a:r>
              <a:t>xx%</a:t>
            </a:r>
          </a:p>
        </p:txBody>
      </p:sp>
      <p:sp>
        <p:nvSpPr>
          <p:cNvPr id="120" name="Google Shape;120;p11"/>
          <p:cNvSpPr txBox="1"/>
          <p:nvPr>
            <p:ph idx="1" type="body"/>
          </p:nvPr>
        </p:nvSpPr>
        <p:spPr>
          <a:xfrm>
            <a:off x="1385850" y="2863850"/>
            <a:ext cx="6372300" cy="641100"/>
          </a:xfrm>
          <a:prstGeom prst="rect">
            <a:avLst/>
          </a:prstGeom>
        </p:spPr>
        <p:txBody>
          <a:bodyPr anchorCtr="0" anchor="t" bIns="91425" lIns="91425" spcFirstLastPara="1" rIns="91425" wrap="square" tIns="91425">
            <a:normAutofit/>
          </a:bodyPr>
          <a:lstStyle>
            <a:lvl1pPr indent="-311150" lvl="0" marL="457200" algn="ctr">
              <a:spcBef>
                <a:spcPts val="0"/>
              </a:spcBef>
              <a:spcAft>
                <a:spcPts val="0"/>
              </a:spcAft>
              <a:buSzPts val="1300"/>
              <a:buChar char="●"/>
              <a:defRPr/>
            </a:lvl1pPr>
            <a:lvl2pPr indent="-298450" lvl="1" marL="914400" algn="ctr">
              <a:spcBef>
                <a:spcPts val="0"/>
              </a:spcBef>
              <a:spcAft>
                <a:spcPts val="0"/>
              </a:spcAft>
              <a:buSzPts val="1100"/>
              <a:buChar char="○"/>
              <a:defRPr/>
            </a:lvl2pPr>
            <a:lvl3pPr indent="-298450" lvl="2" marL="1371600" algn="ctr">
              <a:spcBef>
                <a:spcPts val="0"/>
              </a:spcBef>
              <a:spcAft>
                <a:spcPts val="0"/>
              </a:spcAft>
              <a:buSzPts val="1100"/>
              <a:buChar char="■"/>
              <a:defRPr/>
            </a:lvl3pPr>
            <a:lvl4pPr indent="-298450" lvl="3" marL="1828800" algn="ctr">
              <a:spcBef>
                <a:spcPts val="0"/>
              </a:spcBef>
              <a:spcAft>
                <a:spcPts val="0"/>
              </a:spcAft>
              <a:buSzPts val="1100"/>
              <a:buChar char="●"/>
              <a:defRPr/>
            </a:lvl4pPr>
            <a:lvl5pPr indent="-298450" lvl="4" marL="2286000" algn="ctr">
              <a:spcBef>
                <a:spcPts val="0"/>
              </a:spcBef>
              <a:spcAft>
                <a:spcPts val="0"/>
              </a:spcAft>
              <a:buSzPts val="1100"/>
              <a:buChar char="○"/>
              <a:defRPr/>
            </a:lvl5pPr>
            <a:lvl6pPr indent="-298450" lvl="5" marL="2743200" algn="ctr">
              <a:spcBef>
                <a:spcPts val="0"/>
              </a:spcBef>
              <a:spcAft>
                <a:spcPts val="0"/>
              </a:spcAft>
              <a:buSzPts val="1100"/>
              <a:buChar char="■"/>
              <a:defRPr/>
            </a:lvl6pPr>
            <a:lvl7pPr indent="-298450" lvl="6" marL="3200400" algn="ctr">
              <a:spcBef>
                <a:spcPts val="0"/>
              </a:spcBef>
              <a:spcAft>
                <a:spcPts val="0"/>
              </a:spcAft>
              <a:buSzPts val="1100"/>
              <a:buChar char="●"/>
              <a:defRPr/>
            </a:lvl7pPr>
            <a:lvl8pPr indent="-298450" lvl="7" marL="3657600" algn="ctr">
              <a:spcBef>
                <a:spcPts val="0"/>
              </a:spcBef>
              <a:spcAft>
                <a:spcPts val="0"/>
              </a:spcAft>
              <a:buSzPts val="1100"/>
              <a:buChar char="○"/>
              <a:defRPr/>
            </a:lvl8pPr>
            <a:lvl9pPr indent="-298450" lvl="8" marL="4114800" algn="ctr">
              <a:spcBef>
                <a:spcPts val="0"/>
              </a:spcBef>
              <a:spcAft>
                <a:spcPts val="0"/>
              </a:spcAft>
              <a:buSzPts val="1100"/>
              <a:buChar char="■"/>
              <a:defRPr/>
            </a:lvl9pPr>
          </a:lstStyle>
          <a:p/>
        </p:txBody>
      </p:sp>
      <p:sp>
        <p:nvSpPr>
          <p:cNvPr id="121" name="Google Shape;121;p11"/>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2" name="Shape 122"/>
        <p:cNvGrpSpPr/>
        <p:nvPr/>
      </p:nvGrpSpPr>
      <p:grpSpPr>
        <a:xfrm>
          <a:off x="0" y="0"/>
          <a:ext cx="0" cy="0"/>
          <a:chOff x="0" y="0"/>
          <a:chExt cx="0" cy="0"/>
        </a:xfrm>
      </p:grpSpPr>
      <p:sp>
        <p:nvSpPr>
          <p:cNvPr id="123" name="Google Shape;123;p12"/>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3"/>
        </a:solidFill>
      </p:bgPr>
    </p:bg>
    <p:spTree>
      <p:nvGrpSpPr>
        <p:cNvPr id="37" name="Shape 37"/>
        <p:cNvGrpSpPr/>
        <p:nvPr/>
      </p:nvGrpSpPr>
      <p:grpSpPr>
        <a:xfrm>
          <a:off x="0" y="0"/>
          <a:ext cx="0" cy="0"/>
          <a:chOff x="0" y="0"/>
          <a:chExt cx="0" cy="0"/>
        </a:xfrm>
      </p:grpSpPr>
      <p:sp>
        <p:nvSpPr>
          <p:cNvPr id="38" name="Google Shape;38;p3"/>
          <p:cNvSpPr/>
          <p:nvPr/>
        </p:nvSpPr>
        <p:spPr>
          <a:xfrm flipH="1">
            <a:off x="4757100" y="2309400"/>
            <a:ext cx="4386900" cy="28341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 name="Google Shape;39;p3"/>
          <p:cNvGrpSpPr/>
          <p:nvPr/>
        </p:nvGrpSpPr>
        <p:grpSpPr>
          <a:xfrm>
            <a:off x="5594191" y="3961115"/>
            <a:ext cx="2910145" cy="1182340"/>
            <a:chOff x="6917201" y="0"/>
            <a:chExt cx="2227777" cy="863400"/>
          </a:xfrm>
        </p:grpSpPr>
        <p:sp>
          <p:nvSpPr>
            <p:cNvPr id="40" name="Google Shape;40;p3"/>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 name="Google Shape;43;p3"/>
          <p:cNvGrpSpPr/>
          <p:nvPr/>
        </p:nvGrpSpPr>
        <p:grpSpPr>
          <a:xfrm>
            <a:off x="199149" y="2"/>
            <a:ext cx="2795414" cy="1083308"/>
            <a:chOff x="6917201" y="0"/>
            <a:chExt cx="2227777" cy="863400"/>
          </a:xfrm>
        </p:grpSpPr>
        <p:sp>
          <p:nvSpPr>
            <p:cNvPr id="44" name="Google Shape;44;p3"/>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3"/>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3"/>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 name="Google Shape;47;p3"/>
          <p:cNvSpPr txBox="1"/>
          <p:nvPr>
            <p:ph type="title"/>
          </p:nvPr>
        </p:nvSpPr>
        <p:spPr>
          <a:xfrm>
            <a:off x="1888684" y="1746100"/>
            <a:ext cx="5377500" cy="16461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2"/>
              </a:buClr>
              <a:buSzPts val="3200"/>
              <a:buNone/>
              <a:defRPr sz="3200">
                <a:solidFill>
                  <a:schemeClr val="dk2"/>
                </a:solidFill>
              </a:defRPr>
            </a:lvl1pPr>
            <a:lvl2pPr lvl="1" algn="ctr">
              <a:spcBef>
                <a:spcPts val="0"/>
              </a:spcBef>
              <a:spcAft>
                <a:spcPts val="0"/>
              </a:spcAft>
              <a:buClr>
                <a:schemeClr val="dk2"/>
              </a:buClr>
              <a:buSzPts val="3200"/>
              <a:buNone/>
              <a:defRPr sz="3200">
                <a:solidFill>
                  <a:schemeClr val="dk2"/>
                </a:solidFill>
              </a:defRPr>
            </a:lvl2pPr>
            <a:lvl3pPr lvl="2" algn="ctr">
              <a:spcBef>
                <a:spcPts val="0"/>
              </a:spcBef>
              <a:spcAft>
                <a:spcPts val="0"/>
              </a:spcAft>
              <a:buClr>
                <a:schemeClr val="dk2"/>
              </a:buClr>
              <a:buSzPts val="3200"/>
              <a:buNone/>
              <a:defRPr sz="3200">
                <a:solidFill>
                  <a:schemeClr val="dk2"/>
                </a:solidFill>
              </a:defRPr>
            </a:lvl3pPr>
            <a:lvl4pPr lvl="3" algn="ctr">
              <a:spcBef>
                <a:spcPts val="0"/>
              </a:spcBef>
              <a:spcAft>
                <a:spcPts val="0"/>
              </a:spcAft>
              <a:buClr>
                <a:schemeClr val="dk2"/>
              </a:buClr>
              <a:buSzPts val="3200"/>
              <a:buNone/>
              <a:defRPr sz="3200">
                <a:solidFill>
                  <a:schemeClr val="dk2"/>
                </a:solidFill>
              </a:defRPr>
            </a:lvl4pPr>
            <a:lvl5pPr lvl="4" algn="ctr">
              <a:spcBef>
                <a:spcPts val="0"/>
              </a:spcBef>
              <a:spcAft>
                <a:spcPts val="0"/>
              </a:spcAft>
              <a:buClr>
                <a:schemeClr val="dk2"/>
              </a:buClr>
              <a:buSzPts val="3200"/>
              <a:buNone/>
              <a:defRPr sz="3200">
                <a:solidFill>
                  <a:schemeClr val="dk2"/>
                </a:solidFill>
              </a:defRPr>
            </a:lvl5pPr>
            <a:lvl6pPr lvl="5" algn="ctr">
              <a:spcBef>
                <a:spcPts val="0"/>
              </a:spcBef>
              <a:spcAft>
                <a:spcPts val="0"/>
              </a:spcAft>
              <a:buClr>
                <a:schemeClr val="dk2"/>
              </a:buClr>
              <a:buSzPts val="3200"/>
              <a:buNone/>
              <a:defRPr sz="3200">
                <a:solidFill>
                  <a:schemeClr val="dk2"/>
                </a:solidFill>
              </a:defRPr>
            </a:lvl6pPr>
            <a:lvl7pPr lvl="6" algn="ctr">
              <a:spcBef>
                <a:spcPts val="0"/>
              </a:spcBef>
              <a:spcAft>
                <a:spcPts val="0"/>
              </a:spcAft>
              <a:buClr>
                <a:schemeClr val="dk2"/>
              </a:buClr>
              <a:buSzPts val="3200"/>
              <a:buNone/>
              <a:defRPr sz="3200">
                <a:solidFill>
                  <a:schemeClr val="dk2"/>
                </a:solidFill>
              </a:defRPr>
            </a:lvl7pPr>
            <a:lvl8pPr lvl="7" algn="ctr">
              <a:spcBef>
                <a:spcPts val="0"/>
              </a:spcBef>
              <a:spcAft>
                <a:spcPts val="0"/>
              </a:spcAft>
              <a:buClr>
                <a:schemeClr val="dk2"/>
              </a:buClr>
              <a:buSzPts val="3200"/>
              <a:buNone/>
              <a:defRPr sz="3200">
                <a:solidFill>
                  <a:schemeClr val="dk2"/>
                </a:solidFill>
              </a:defRPr>
            </a:lvl8pPr>
            <a:lvl9pPr lvl="8" algn="ctr">
              <a:spcBef>
                <a:spcPts val="0"/>
              </a:spcBef>
              <a:spcAft>
                <a:spcPts val="0"/>
              </a:spcAft>
              <a:buClr>
                <a:schemeClr val="dk2"/>
              </a:buClr>
              <a:buSzPts val="3200"/>
              <a:buNone/>
              <a:defRPr sz="3200">
                <a:solidFill>
                  <a:schemeClr val="dk2"/>
                </a:solidFill>
              </a:defRPr>
            </a:lvl9pPr>
          </a:lstStyle>
          <a:p/>
        </p:txBody>
      </p:sp>
      <p:sp>
        <p:nvSpPr>
          <p:cNvPr id="48" name="Google Shape;48;p3"/>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dk2"/>
        </a:solidFill>
      </p:bgPr>
    </p:bg>
    <p:spTree>
      <p:nvGrpSpPr>
        <p:cNvPr id="49" name="Shape 49"/>
        <p:cNvGrpSpPr/>
        <p:nvPr/>
      </p:nvGrpSpPr>
      <p:grpSpPr>
        <a:xfrm>
          <a:off x="0" y="0"/>
          <a:ext cx="0" cy="0"/>
          <a:chOff x="0" y="0"/>
          <a:chExt cx="0" cy="0"/>
        </a:xfrm>
      </p:grpSpPr>
      <p:sp>
        <p:nvSpPr>
          <p:cNvPr id="50" name="Google Shape;50;p4"/>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54" name="Google Shape;54;p4"/>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5" name="Google Shape;55;p4"/>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solidFill>
          <a:schemeClr val="dk2"/>
        </a:solidFill>
      </p:bgPr>
    </p:bg>
    <p:spTree>
      <p:nvGrpSpPr>
        <p:cNvPr id="56" name="Shape 56"/>
        <p:cNvGrpSpPr/>
        <p:nvPr/>
      </p:nvGrpSpPr>
      <p:grpSpPr>
        <a:xfrm>
          <a:off x="0" y="0"/>
          <a:ext cx="0" cy="0"/>
          <a:chOff x="0" y="0"/>
          <a:chExt cx="0" cy="0"/>
        </a:xfrm>
      </p:grpSpPr>
      <p:sp>
        <p:nvSpPr>
          <p:cNvPr id="57" name="Google Shape;57;p5"/>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5"/>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5"/>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1" name="Google Shape;61;p5"/>
          <p:cNvSpPr txBox="1"/>
          <p:nvPr>
            <p:ph idx="1" type="body"/>
          </p:nvPr>
        </p:nvSpPr>
        <p:spPr>
          <a:xfrm>
            <a:off x="819150" y="1990725"/>
            <a:ext cx="36861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2" name="Google Shape;62;p5"/>
          <p:cNvSpPr txBox="1"/>
          <p:nvPr>
            <p:ph idx="2" type="body"/>
          </p:nvPr>
        </p:nvSpPr>
        <p:spPr>
          <a:xfrm>
            <a:off x="4638675" y="1990725"/>
            <a:ext cx="36861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3" name="Google Shape;63;p5"/>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solidFill>
          <a:schemeClr val="dk2"/>
        </a:solidFill>
      </p:bgPr>
    </p:bg>
    <p:spTree>
      <p:nvGrpSpPr>
        <p:cNvPr id="64" name="Shape 64"/>
        <p:cNvGrpSpPr/>
        <p:nvPr/>
      </p:nvGrpSpPr>
      <p:grpSpPr>
        <a:xfrm>
          <a:off x="0" y="0"/>
          <a:ext cx="0" cy="0"/>
          <a:chOff x="0" y="0"/>
          <a:chExt cx="0" cy="0"/>
        </a:xfrm>
      </p:grpSpPr>
      <p:sp>
        <p:nvSpPr>
          <p:cNvPr id="65" name="Google Shape;65;p6"/>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6"/>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6"/>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6"/>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9" name="Google Shape;69;p6"/>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solidFill>
          <a:schemeClr val="accent3"/>
        </a:solidFill>
      </p:bgPr>
    </p:bg>
    <p:spTree>
      <p:nvGrpSpPr>
        <p:cNvPr id="70" name="Shape 70"/>
        <p:cNvGrpSpPr/>
        <p:nvPr/>
      </p:nvGrpSpPr>
      <p:grpSpPr>
        <a:xfrm>
          <a:off x="0" y="0"/>
          <a:ext cx="0" cy="0"/>
          <a:chOff x="0" y="0"/>
          <a:chExt cx="0" cy="0"/>
        </a:xfrm>
      </p:grpSpPr>
      <p:sp>
        <p:nvSpPr>
          <p:cNvPr id="71" name="Google Shape;71;p7"/>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7"/>
          <p:cNvSpPr/>
          <p:nvPr/>
        </p:nvSpPr>
        <p:spPr>
          <a:xfrm>
            <a:off x="31" y="2824500"/>
            <a:ext cx="7370400" cy="23190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7"/>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7"/>
          <p:cNvSpPr txBox="1"/>
          <p:nvPr>
            <p:ph type="title"/>
          </p:nvPr>
        </p:nvSpPr>
        <p:spPr>
          <a:xfrm>
            <a:off x="819150" y="845600"/>
            <a:ext cx="3709200" cy="13830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75" name="Google Shape;75;p7"/>
          <p:cNvSpPr txBox="1"/>
          <p:nvPr>
            <p:ph idx="1" type="body"/>
          </p:nvPr>
        </p:nvSpPr>
        <p:spPr>
          <a:xfrm>
            <a:off x="830700" y="2319050"/>
            <a:ext cx="3709200" cy="21198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76" name="Google Shape;76;p7"/>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1"/>
        </a:solidFill>
      </p:bgPr>
    </p:bg>
    <p:spTree>
      <p:nvGrpSpPr>
        <p:cNvPr id="77" name="Shape 77"/>
        <p:cNvGrpSpPr/>
        <p:nvPr/>
      </p:nvGrpSpPr>
      <p:grpSpPr>
        <a:xfrm>
          <a:off x="0" y="0"/>
          <a:ext cx="0" cy="0"/>
          <a:chOff x="0" y="0"/>
          <a:chExt cx="0" cy="0"/>
        </a:xfrm>
      </p:grpSpPr>
      <p:sp>
        <p:nvSpPr>
          <p:cNvPr id="78" name="Google Shape;78;p8"/>
          <p:cNvSpPr/>
          <p:nvPr/>
        </p:nvSpPr>
        <p:spPr>
          <a:xfrm>
            <a:off x="0" y="2823144"/>
            <a:ext cx="7369200" cy="23169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flipH="1">
            <a:off x="3583210" y="1554113"/>
            <a:ext cx="5560500" cy="35895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 name="Google Shape;80;p8"/>
          <p:cNvGrpSpPr/>
          <p:nvPr/>
        </p:nvGrpSpPr>
        <p:grpSpPr>
          <a:xfrm>
            <a:off x="255991" y="-118"/>
            <a:ext cx="2251347" cy="1043408"/>
            <a:chOff x="3961956" y="4383950"/>
            <a:chExt cx="1160548" cy="548700"/>
          </a:xfrm>
        </p:grpSpPr>
        <p:sp>
          <p:nvSpPr>
            <p:cNvPr id="81" name="Google Shape;81;p8"/>
            <p:cNvSpPr/>
            <p:nvPr/>
          </p:nvSpPr>
          <p:spPr>
            <a:xfrm>
              <a:off x="4224904"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a:off x="4093430"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a:off x="3961956"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 name="Google Shape;84;p8"/>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 name="Google Shape;85;p8"/>
          <p:cNvGrpSpPr/>
          <p:nvPr/>
        </p:nvGrpSpPr>
        <p:grpSpPr>
          <a:xfrm>
            <a:off x="34934" y="4522125"/>
            <a:ext cx="1593306" cy="617072"/>
            <a:chOff x="6917201" y="0"/>
            <a:chExt cx="2227777" cy="863400"/>
          </a:xfrm>
        </p:grpSpPr>
        <p:sp>
          <p:nvSpPr>
            <p:cNvPr id="86" name="Google Shape;86;p8"/>
            <p:cNvSpPr/>
            <p:nvPr/>
          </p:nvSpPr>
          <p:spPr>
            <a:xfrm>
              <a:off x="7641677"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a:off x="7279439"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a:off x="6917201"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 name="Google Shape;89;p8"/>
          <p:cNvGrpSpPr/>
          <p:nvPr/>
        </p:nvGrpSpPr>
        <p:grpSpPr>
          <a:xfrm>
            <a:off x="5886353" y="1243"/>
            <a:ext cx="3257455" cy="1261514"/>
            <a:chOff x="6917201" y="0"/>
            <a:chExt cx="2227777" cy="863400"/>
          </a:xfrm>
        </p:grpSpPr>
        <p:sp>
          <p:nvSpPr>
            <p:cNvPr id="90" name="Google Shape;90;p8"/>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8"/>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8"/>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 name="Google Shape;93;p8"/>
          <p:cNvSpPr txBox="1"/>
          <p:nvPr>
            <p:ph type="title"/>
          </p:nvPr>
        </p:nvSpPr>
        <p:spPr>
          <a:xfrm>
            <a:off x="1393929" y="1301146"/>
            <a:ext cx="6366900" cy="25392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200"/>
              <a:buNone/>
              <a:defRPr sz="3200"/>
            </a:lvl1pPr>
            <a:lvl2pPr lvl="1" algn="ctr">
              <a:spcBef>
                <a:spcPts val="0"/>
              </a:spcBef>
              <a:spcAft>
                <a:spcPts val="0"/>
              </a:spcAft>
              <a:buSzPts val="3200"/>
              <a:buNone/>
              <a:defRPr sz="3200"/>
            </a:lvl2pPr>
            <a:lvl3pPr lvl="2" algn="ctr">
              <a:spcBef>
                <a:spcPts val="0"/>
              </a:spcBef>
              <a:spcAft>
                <a:spcPts val="0"/>
              </a:spcAft>
              <a:buSzPts val="3200"/>
              <a:buNone/>
              <a:defRPr sz="3200"/>
            </a:lvl3pPr>
            <a:lvl4pPr lvl="3" algn="ctr">
              <a:spcBef>
                <a:spcPts val="0"/>
              </a:spcBef>
              <a:spcAft>
                <a:spcPts val="0"/>
              </a:spcAft>
              <a:buSzPts val="3200"/>
              <a:buNone/>
              <a:defRPr sz="3200"/>
            </a:lvl4pPr>
            <a:lvl5pPr lvl="4" algn="ctr">
              <a:spcBef>
                <a:spcPts val="0"/>
              </a:spcBef>
              <a:spcAft>
                <a:spcPts val="0"/>
              </a:spcAft>
              <a:buSzPts val="3200"/>
              <a:buNone/>
              <a:defRPr sz="3200"/>
            </a:lvl5pPr>
            <a:lvl6pPr lvl="5" algn="ctr">
              <a:spcBef>
                <a:spcPts val="0"/>
              </a:spcBef>
              <a:spcAft>
                <a:spcPts val="0"/>
              </a:spcAft>
              <a:buSzPts val="3200"/>
              <a:buNone/>
              <a:defRPr sz="3200"/>
            </a:lvl6pPr>
            <a:lvl7pPr lvl="6" algn="ctr">
              <a:spcBef>
                <a:spcPts val="0"/>
              </a:spcBef>
              <a:spcAft>
                <a:spcPts val="0"/>
              </a:spcAft>
              <a:buSzPts val="3200"/>
              <a:buNone/>
              <a:defRPr sz="3200"/>
            </a:lvl7pPr>
            <a:lvl8pPr lvl="7" algn="ctr">
              <a:spcBef>
                <a:spcPts val="0"/>
              </a:spcBef>
              <a:spcAft>
                <a:spcPts val="0"/>
              </a:spcAft>
              <a:buSzPts val="3200"/>
              <a:buNone/>
              <a:defRPr sz="3200"/>
            </a:lvl8pPr>
            <a:lvl9pPr lvl="8" algn="ctr">
              <a:spcBef>
                <a:spcPts val="0"/>
              </a:spcBef>
              <a:spcAft>
                <a:spcPts val="0"/>
              </a:spcAft>
              <a:buSzPts val="3200"/>
              <a:buNone/>
              <a:defRPr sz="3200"/>
            </a:lvl9pPr>
          </a:lstStyle>
          <a:p/>
        </p:txBody>
      </p:sp>
      <p:sp>
        <p:nvSpPr>
          <p:cNvPr id="94" name="Google Shape;94;p8"/>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dk2"/>
        </a:solidFill>
      </p:bgPr>
    </p:bg>
    <p:spTree>
      <p:nvGrpSpPr>
        <p:cNvPr id="95" name="Shape 95"/>
        <p:cNvGrpSpPr/>
        <p:nvPr/>
      </p:nvGrpSpPr>
      <p:grpSpPr>
        <a:xfrm>
          <a:off x="0" y="0"/>
          <a:ext cx="0" cy="0"/>
          <a:chOff x="0" y="0"/>
          <a:chExt cx="0" cy="0"/>
        </a:xfrm>
      </p:grpSpPr>
      <p:sp>
        <p:nvSpPr>
          <p:cNvPr id="96" name="Google Shape;96;p9"/>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9"/>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9"/>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9"/>
          <p:cNvSpPr txBox="1"/>
          <p:nvPr>
            <p:ph type="title"/>
          </p:nvPr>
        </p:nvSpPr>
        <p:spPr>
          <a:xfrm>
            <a:off x="819150" y="845600"/>
            <a:ext cx="6424200" cy="7050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100" name="Google Shape;100;p9"/>
          <p:cNvSpPr txBox="1"/>
          <p:nvPr>
            <p:ph idx="1" type="subTitle"/>
          </p:nvPr>
        </p:nvSpPr>
        <p:spPr>
          <a:xfrm>
            <a:off x="819150" y="1550700"/>
            <a:ext cx="5859900" cy="3936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101" name="Google Shape;101;p9"/>
          <p:cNvSpPr txBox="1"/>
          <p:nvPr>
            <p:ph idx="2" type="body"/>
          </p:nvPr>
        </p:nvSpPr>
        <p:spPr>
          <a:xfrm>
            <a:off x="819150" y="2467050"/>
            <a:ext cx="5859900" cy="209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02" name="Google Shape;102;p9"/>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chemeClr val="accent1"/>
        </a:solidFill>
      </p:bgPr>
    </p:bg>
    <p:spTree>
      <p:nvGrpSpPr>
        <p:cNvPr id="103" name="Shape 103"/>
        <p:cNvGrpSpPr/>
        <p:nvPr/>
      </p:nvGrpSpPr>
      <p:grpSpPr>
        <a:xfrm>
          <a:off x="0" y="0"/>
          <a:ext cx="0" cy="0"/>
          <a:chOff x="0" y="0"/>
          <a:chExt cx="0" cy="0"/>
        </a:xfrm>
      </p:grpSpPr>
      <p:sp>
        <p:nvSpPr>
          <p:cNvPr id="104" name="Google Shape;104;p10"/>
          <p:cNvSpPr/>
          <p:nvPr/>
        </p:nvSpPr>
        <p:spPr>
          <a:xfrm>
            <a:off x="31" y="2824500"/>
            <a:ext cx="7370400" cy="23190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0"/>
          <p:cNvSpPr/>
          <p:nvPr/>
        </p:nvSpPr>
        <p:spPr>
          <a:xfrm flipH="1">
            <a:off x="3582600" y="1550700"/>
            <a:ext cx="5561400" cy="35928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0"/>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0"/>
          <p:cNvSpPr txBox="1"/>
          <p:nvPr>
            <p:ph idx="1" type="body"/>
          </p:nvPr>
        </p:nvSpPr>
        <p:spPr>
          <a:xfrm>
            <a:off x="328025" y="4163500"/>
            <a:ext cx="7415100" cy="605100"/>
          </a:xfrm>
          <a:prstGeom prst="rect">
            <a:avLst/>
          </a:prstGeom>
        </p:spPr>
        <p:txBody>
          <a:bodyPr anchorCtr="0" anchor="b"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08" name="Google Shape;108;p10"/>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hift">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1pPr>
            <a:lvl2pPr lvl="1">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2pPr>
            <a:lvl3pPr lvl="2">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3pPr>
            <a:lvl4pPr lvl="3">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4pPr>
            <a:lvl5pPr lvl="4">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5pPr>
            <a:lvl6pPr lvl="5">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6pPr>
            <a:lvl7pPr lvl="6">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7pPr>
            <a:lvl8pPr lvl="7">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8pPr>
            <a:lvl9pPr lvl="8">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9pPr>
          </a:lstStyle>
          <a:p/>
        </p:txBody>
      </p:sp>
      <p:sp>
        <p:nvSpPr>
          <p:cNvPr id="7" name="Google Shape;7;p1"/>
          <p:cNvSpPr txBox="1"/>
          <p:nvPr>
            <p:ph idx="1" type="body"/>
          </p:nvPr>
        </p:nvSpPr>
        <p:spPr>
          <a:xfrm>
            <a:off x="311700" y="1152475"/>
            <a:ext cx="8520600" cy="33912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Calibri"/>
              <a:buChar char="●"/>
              <a:defRPr sz="1300">
                <a:solidFill>
                  <a:schemeClr val="dk2"/>
                </a:solidFill>
                <a:latin typeface="Calibri"/>
                <a:ea typeface="Calibri"/>
                <a:cs typeface="Calibri"/>
                <a:sym typeface="Calibri"/>
              </a:defRPr>
            </a:lvl1pPr>
            <a:lvl2pPr indent="-298450" lvl="1" marL="9144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2pPr>
            <a:lvl3pPr indent="-298450" lvl="2" marL="13716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3pPr>
            <a:lvl4pPr indent="-298450" lvl="3" marL="18288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4pPr>
            <a:lvl5pPr indent="-298450" lvl="4" marL="22860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5pPr>
            <a:lvl6pPr indent="-298450" lvl="5" marL="27432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6pPr>
            <a:lvl7pPr indent="-298450" lvl="6" marL="32004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7pPr>
            <a:lvl8pPr indent="-298450" lvl="7" marL="36576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8pPr>
            <a:lvl9pPr indent="-298450" lvl="8" marL="41148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9pPr>
          </a:lstStyle>
          <a:p/>
        </p:txBody>
      </p:sp>
      <p:sp>
        <p:nvSpPr>
          <p:cNvPr id="8" name="Google Shape;8;p1"/>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Nunito"/>
                <a:ea typeface="Nunito"/>
                <a:cs typeface="Nunito"/>
                <a:sym typeface="Nunito"/>
              </a:defRPr>
            </a:lvl1pPr>
            <a:lvl2pPr lvl="1" algn="r">
              <a:buNone/>
              <a:defRPr sz="1000">
                <a:solidFill>
                  <a:schemeClr val="dk2"/>
                </a:solidFill>
                <a:latin typeface="Nunito"/>
                <a:ea typeface="Nunito"/>
                <a:cs typeface="Nunito"/>
                <a:sym typeface="Nunito"/>
              </a:defRPr>
            </a:lvl2pPr>
            <a:lvl3pPr lvl="2" algn="r">
              <a:buNone/>
              <a:defRPr sz="1000">
                <a:solidFill>
                  <a:schemeClr val="dk2"/>
                </a:solidFill>
                <a:latin typeface="Nunito"/>
                <a:ea typeface="Nunito"/>
                <a:cs typeface="Nunito"/>
                <a:sym typeface="Nunito"/>
              </a:defRPr>
            </a:lvl3pPr>
            <a:lvl4pPr lvl="3" algn="r">
              <a:buNone/>
              <a:defRPr sz="1000">
                <a:solidFill>
                  <a:schemeClr val="dk2"/>
                </a:solidFill>
                <a:latin typeface="Nunito"/>
                <a:ea typeface="Nunito"/>
                <a:cs typeface="Nunito"/>
                <a:sym typeface="Nunito"/>
              </a:defRPr>
            </a:lvl4pPr>
            <a:lvl5pPr lvl="4" algn="r">
              <a:buNone/>
              <a:defRPr sz="1000">
                <a:solidFill>
                  <a:schemeClr val="dk2"/>
                </a:solidFill>
                <a:latin typeface="Nunito"/>
                <a:ea typeface="Nunito"/>
                <a:cs typeface="Nunito"/>
                <a:sym typeface="Nunito"/>
              </a:defRPr>
            </a:lvl5pPr>
            <a:lvl6pPr lvl="5" algn="r">
              <a:buNone/>
              <a:defRPr sz="1000">
                <a:solidFill>
                  <a:schemeClr val="dk2"/>
                </a:solidFill>
                <a:latin typeface="Nunito"/>
                <a:ea typeface="Nunito"/>
                <a:cs typeface="Nunito"/>
                <a:sym typeface="Nunito"/>
              </a:defRPr>
            </a:lvl6pPr>
            <a:lvl7pPr lvl="6" algn="r">
              <a:buNone/>
              <a:defRPr sz="1000">
                <a:solidFill>
                  <a:schemeClr val="dk2"/>
                </a:solidFill>
                <a:latin typeface="Nunito"/>
                <a:ea typeface="Nunito"/>
                <a:cs typeface="Nunito"/>
                <a:sym typeface="Nunito"/>
              </a:defRPr>
            </a:lvl7pPr>
            <a:lvl8pPr lvl="7" algn="r">
              <a:buNone/>
              <a:defRPr sz="1000">
                <a:solidFill>
                  <a:schemeClr val="dk2"/>
                </a:solidFill>
                <a:latin typeface="Nunito"/>
                <a:ea typeface="Nunito"/>
                <a:cs typeface="Nunito"/>
                <a:sym typeface="Nunito"/>
              </a:defRPr>
            </a:lvl8pPr>
            <a:lvl9pPr lvl="8" algn="r">
              <a:buNone/>
              <a:defRPr sz="10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5.png"/><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hyperlink" Target="https://ieeexplore.ieee.org/document/8603540" TargetMode="External"/><Relationship Id="rId4" Type="http://schemas.openxmlformats.org/officeDocument/2006/relationships/hyperlink" Target="https://ieeexplore.ieee.org/document/8323712" TargetMode="External"/><Relationship Id="rId5" Type="http://schemas.openxmlformats.org/officeDocument/2006/relationships/hyperlink" Target="https://ieeexplore.ieee.org/document/8996759" TargetMode="External"/><Relationship Id="rId6" Type="http://schemas.openxmlformats.org/officeDocument/2006/relationships/hyperlink" Target="https://ieeexplore.ieee.org/document/9976581" TargetMode="External"/><Relationship Id="rId7" Type="http://schemas.openxmlformats.org/officeDocument/2006/relationships/hyperlink" Target="https://ieeexplore.ieee.org/document/9932112"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13"/>
          <p:cNvSpPr txBox="1"/>
          <p:nvPr>
            <p:ph type="ctrTitle"/>
          </p:nvPr>
        </p:nvSpPr>
        <p:spPr>
          <a:xfrm>
            <a:off x="1858703" y="1822833"/>
            <a:ext cx="5361300" cy="1448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sz="2400"/>
              <a:t>CSE 474 - Group 14</a:t>
            </a:r>
            <a:endParaRPr sz="2400"/>
          </a:p>
        </p:txBody>
      </p:sp>
      <p:sp>
        <p:nvSpPr>
          <p:cNvPr id="129" name="Google Shape;129;p13"/>
          <p:cNvSpPr txBox="1"/>
          <p:nvPr>
            <p:ph idx="1" type="subTitle"/>
          </p:nvPr>
        </p:nvSpPr>
        <p:spPr>
          <a:xfrm>
            <a:off x="1858700" y="3413158"/>
            <a:ext cx="5361300" cy="522600"/>
          </a:xfrm>
          <a:prstGeom prst="rect">
            <a:avLst/>
          </a:prstGeom>
        </p:spPr>
        <p:txBody>
          <a:bodyPr anchorCtr="0" anchor="t" bIns="91425" lIns="91425" spcFirstLastPara="1" rIns="91425" wrap="square" tIns="91425">
            <a:normAutofit fontScale="25000" lnSpcReduction="20000"/>
          </a:bodyPr>
          <a:lstStyle/>
          <a:p>
            <a:pPr indent="0" lvl="0" marL="0" rtl="0" algn="l">
              <a:spcBef>
                <a:spcPts val="0"/>
              </a:spcBef>
              <a:spcAft>
                <a:spcPts val="0"/>
              </a:spcAft>
              <a:buNone/>
            </a:pPr>
            <a:r>
              <a:rPr lang="en" sz="1400">
                <a:solidFill>
                  <a:schemeClr val="dk1"/>
                </a:solidFill>
                <a:latin typeface="Lora"/>
                <a:ea typeface="Lora"/>
                <a:cs typeface="Lora"/>
                <a:sym typeface="Lora"/>
              </a:rPr>
              <a:t>Shamir Roy - 20241015</a:t>
            </a:r>
            <a:endParaRPr sz="1400">
              <a:solidFill>
                <a:schemeClr val="dk1"/>
              </a:solidFill>
              <a:latin typeface="Lora"/>
              <a:ea typeface="Lora"/>
              <a:cs typeface="Lora"/>
              <a:sym typeface="Lora"/>
            </a:endParaRPr>
          </a:p>
          <a:p>
            <a:pPr indent="0" lvl="0" marL="0" rtl="0" algn="l">
              <a:spcBef>
                <a:spcPts val="0"/>
              </a:spcBef>
              <a:spcAft>
                <a:spcPts val="0"/>
              </a:spcAft>
              <a:buNone/>
            </a:pPr>
            <a:r>
              <a:t/>
            </a:r>
            <a:endParaRPr sz="1400">
              <a:solidFill>
                <a:schemeClr val="dk1"/>
              </a:solidFill>
              <a:highlight>
                <a:srgbClr val="FFFFFF"/>
              </a:highlight>
              <a:latin typeface="Lora"/>
              <a:ea typeface="Lora"/>
              <a:cs typeface="Lora"/>
              <a:sym typeface="Lora"/>
            </a:endParaRPr>
          </a:p>
          <a:p>
            <a:pPr indent="0" lvl="0" marL="0" rtl="0" algn="l">
              <a:spcBef>
                <a:spcPts val="0"/>
              </a:spcBef>
              <a:spcAft>
                <a:spcPts val="0"/>
              </a:spcAft>
              <a:buNone/>
            </a:pPr>
            <a:r>
              <a:rPr lang="en" sz="1400">
                <a:solidFill>
                  <a:schemeClr val="dk1"/>
                </a:solidFill>
                <a:highlight>
                  <a:srgbClr val="FFFFFF"/>
                </a:highlight>
                <a:latin typeface="Lora"/>
                <a:ea typeface="Lora"/>
                <a:cs typeface="Lora"/>
                <a:sym typeface="Lora"/>
              </a:rPr>
              <a:t>Tanzim Rahman Sabib - 23141078</a:t>
            </a:r>
            <a:endParaRPr sz="1400">
              <a:solidFill>
                <a:schemeClr val="dk1"/>
              </a:solidFill>
              <a:highlight>
                <a:srgbClr val="FFFFFF"/>
              </a:highlight>
              <a:latin typeface="Lora"/>
              <a:ea typeface="Lora"/>
              <a:cs typeface="Lora"/>
              <a:sym typeface="Lora"/>
            </a:endParaRPr>
          </a:p>
          <a:p>
            <a:pPr indent="0" lvl="0" marL="0" rtl="0" algn="l">
              <a:spcBef>
                <a:spcPts val="0"/>
              </a:spcBef>
              <a:spcAft>
                <a:spcPts val="0"/>
              </a:spcAft>
              <a:buNone/>
            </a:pPr>
            <a:r>
              <a:t/>
            </a:r>
            <a:endParaRPr sz="1400">
              <a:solidFill>
                <a:schemeClr val="dk1"/>
              </a:solidFill>
              <a:highlight>
                <a:srgbClr val="FFFFFF"/>
              </a:highlight>
              <a:latin typeface="Lora"/>
              <a:ea typeface="Lora"/>
              <a:cs typeface="Lora"/>
              <a:sym typeface="Lora"/>
            </a:endParaRPr>
          </a:p>
          <a:p>
            <a:pPr indent="0" lvl="0" marL="0" rtl="0" algn="l">
              <a:spcBef>
                <a:spcPts val="0"/>
              </a:spcBef>
              <a:spcAft>
                <a:spcPts val="0"/>
              </a:spcAft>
              <a:buNone/>
            </a:pPr>
            <a:r>
              <a:t/>
            </a:r>
            <a:endParaRPr sz="1400">
              <a:solidFill>
                <a:schemeClr val="dk1"/>
              </a:solidFill>
              <a:highlight>
                <a:srgbClr val="FFFFFF"/>
              </a:highlight>
              <a:latin typeface="Lora"/>
              <a:ea typeface="Lora"/>
              <a:cs typeface="Lora"/>
              <a:sym typeface="Lora"/>
            </a:endParaRPr>
          </a:p>
          <a:p>
            <a:pPr indent="0" lvl="0" marL="0" rtl="0" algn="l">
              <a:spcBef>
                <a:spcPts val="0"/>
              </a:spcBef>
              <a:spcAft>
                <a:spcPts val="0"/>
              </a:spcAft>
              <a:buNone/>
            </a:pPr>
            <a:r>
              <a:t/>
            </a:r>
            <a:endParaRPr sz="1400">
              <a:solidFill>
                <a:schemeClr val="dk1"/>
              </a:solidFill>
              <a:highlight>
                <a:srgbClr val="FFFFFF"/>
              </a:highlight>
              <a:latin typeface="Lora"/>
              <a:ea typeface="Lora"/>
              <a:cs typeface="Lora"/>
              <a:sym typeface="Lora"/>
            </a:endParaRPr>
          </a:p>
          <a:p>
            <a:pPr indent="0" lvl="0" marL="0" rtl="0" algn="l">
              <a:spcBef>
                <a:spcPts val="0"/>
              </a:spcBef>
              <a:spcAft>
                <a:spcPts val="0"/>
              </a:spcAft>
              <a:buNone/>
            </a:pPr>
            <a:r>
              <a:rPr lang="en" sz="1400">
                <a:solidFill>
                  <a:schemeClr val="dk1"/>
                </a:solidFill>
                <a:highlight>
                  <a:srgbClr val="FFFFFF"/>
                </a:highlight>
                <a:latin typeface="Lora"/>
                <a:ea typeface="Lora"/>
                <a:cs typeface="Lora"/>
                <a:sym typeface="Lora"/>
              </a:rPr>
              <a:t>																ST FARAH</a:t>
            </a:r>
            <a:endParaRPr sz="1400">
              <a:solidFill>
                <a:schemeClr val="dk1"/>
              </a:solidFill>
              <a:highlight>
                <a:srgbClr val="FFFFFF"/>
              </a:highlight>
              <a:latin typeface="Lora"/>
              <a:ea typeface="Lora"/>
              <a:cs typeface="Lora"/>
              <a:sym typeface="Lora"/>
            </a:endParaRPr>
          </a:p>
          <a:p>
            <a:pPr indent="0" lvl="0" marL="0" rtl="0" algn="l">
              <a:spcBef>
                <a:spcPts val="0"/>
              </a:spcBef>
              <a:spcAft>
                <a:spcPts val="0"/>
              </a:spcAft>
              <a:buNone/>
            </a:pPr>
            <a:r>
              <a:rPr lang="en" sz="1400">
                <a:solidFill>
                  <a:schemeClr val="dk1"/>
                </a:solidFill>
                <a:highlight>
                  <a:srgbClr val="FFFFFF"/>
                </a:highlight>
                <a:latin typeface="Lora"/>
                <a:ea typeface="Lora"/>
                <a:cs typeface="Lora"/>
                <a:sym typeface="Lora"/>
              </a:rPr>
              <a:t>																RA AMIT </a:t>
            </a:r>
            <a:endParaRPr sz="1400">
              <a:solidFill>
                <a:schemeClr val="dk1"/>
              </a:solidFill>
              <a:highlight>
                <a:srgbClr val="FFFFFF"/>
              </a:highlight>
              <a:latin typeface="Lora"/>
              <a:ea typeface="Lora"/>
              <a:cs typeface="Lora"/>
              <a:sym typeface="Lora"/>
            </a:endParaRPr>
          </a:p>
          <a:p>
            <a:pPr indent="0" lvl="0" marL="0" rtl="0" algn="l">
              <a:spcBef>
                <a:spcPts val="0"/>
              </a:spcBef>
              <a:spcAft>
                <a:spcPts val="0"/>
              </a:spcAft>
              <a:buNone/>
            </a:pPr>
            <a:r>
              <a:t/>
            </a:r>
            <a:endParaRPr sz="1400">
              <a:solidFill>
                <a:schemeClr val="dk1"/>
              </a:solidFill>
              <a:highlight>
                <a:srgbClr val="FFFFFF"/>
              </a:highlight>
              <a:latin typeface="Lora"/>
              <a:ea typeface="Lora"/>
              <a:cs typeface="Lora"/>
              <a:sym typeface="Lora"/>
            </a:endParaRPr>
          </a:p>
          <a:p>
            <a:pPr indent="0" lvl="0" marL="0" rtl="0" algn="l">
              <a:spcBef>
                <a:spcPts val="0"/>
              </a:spcBef>
              <a:spcAft>
                <a:spcPts val="0"/>
              </a:spcAft>
              <a:buNone/>
            </a:pPr>
            <a:r>
              <a:t/>
            </a:r>
            <a:endParaRPr sz="1400">
              <a:solidFill>
                <a:schemeClr val="dk1"/>
              </a:solidFill>
              <a:highlight>
                <a:srgbClr val="FFFFFF"/>
              </a:highlight>
              <a:latin typeface="Lora"/>
              <a:ea typeface="Lora"/>
              <a:cs typeface="Lora"/>
              <a:sym typeface="Lora"/>
            </a:endParaRPr>
          </a:p>
          <a:p>
            <a:pPr indent="0" lvl="0" marL="0" rtl="0" algn="l">
              <a:spcBef>
                <a:spcPts val="0"/>
              </a:spcBef>
              <a:spcAft>
                <a:spcPts val="0"/>
              </a:spcAft>
              <a:buNone/>
            </a:pPr>
            <a:r>
              <a:t/>
            </a:r>
            <a:endParaRPr sz="1400">
              <a:solidFill>
                <a:schemeClr val="dk1"/>
              </a:solidFill>
              <a:highlight>
                <a:srgbClr val="FFFFFF"/>
              </a:highlight>
              <a:latin typeface="Lora"/>
              <a:ea typeface="Lora"/>
              <a:cs typeface="Lora"/>
              <a:sym typeface="Lora"/>
            </a:endParaRPr>
          </a:p>
          <a:p>
            <a:pPr indent="0" lvl="0" marL="0" rtl="0" algn="l">
              <a:spcBef>
                <a:spcPts val="0"/>
              </a:spcBef>
              <a:spcAft>
                <a:spcPts val="0"/>
              </a:spcAft>
              <a:buNone/>
            </a:pPr>
            <a:r>
              <a:rPr lang="en" sz="1400">
                <a:solidFill>
                  <a:schemeClr val="dk1"/>
                </a:solidFill>
                <a:highlight>
                  <a:srgbClr val="FFFFFF"/>
                </a:highlight>
                <a:latin typeface="Lora"/>
                <a:ea typeface="Lora"/>
                <a:cs typeface="Lora"/>
                <a:sym typeface="Lora"/>
              </a:rPr>
              <a:t>																</a:t>
            </a:r>
            <a:endParaRPr sz="1400">
              <a:solidFill>
                <a:schemeClr val="dk1"/>
              </a:solidFill>
              <a:highlight>
                <a:srgbClr val="FFFFFF"/>
              </a:highlight>
              <a:latin typeface="Lora"/>
              <a:ea typeface="Lora"/>
              <a:cs typeface="Lora"/>
              <a:sym typeface="Lora"/>
            </a:endParaRPr>
          </a:p>
          <a:p>
            <a:pPr indent="0" lvl="0" marL="0" rtl="0" algn="l">
              <a:spcBef>
                <a:spcPts val="0"/>
              </a:spcBef>
              <a:spcAft>
                <a:spcPts val="0"/>
              </a:spcAft>
              <a:buNone/>
            </a:pPr>
            <a:r>
              <a:rPr lang="en" sz="1400">
                <a:solidFill>
                  <a:schemeClr val="dk1"/>
                </a:solidFill>
                <a:highlight>
                  <a:srgbClr val="FFFFFF"/>
                </a:highlight>
                <a:latin typeface="Lora"/>
                <a:ea typeface="Lora"/>
                <a:cs typeface="Lora"/>
                <a:sym typeface="Lora"/>
              </a:rPr>
              <a:t>																Page - 01</a:t>
            </a:r>
            <a:endParaRPr sz="1400">
              <a:solidFill>
                <a:schemeClr val="dk1"/>
              </a:solidFill>
              <a:highlight>
                <a:srgbClr val="FFFFFF"/>
              </a:highlight>
              <a:latin typeface="Lora"/>
              <a:ea typeface="Lora"/>
              <a:cs typeface="Lora"/>
              <a:sym typeface="Lora"/>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22"/>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Microscopic model</a:t>
            </a:r>
            <a:endParaRPr/>
          </a:p>
        </p:txBody>
      </p:sp>
      <p:sp>
        <p:nvSpPr>
          <p:cNvPr id="185" name="Google Shape;185;p22"/>
          <p:cNvSpPr txBox="1"/>
          <p:nvPr>
            <p:ph idx="1" type="body"/>
          </p:nvPr>
        </p:nvSpPr>
        <p:spPr>
          <a:xfrm>
            <a:off x="819150" y="1990725"/>
            <a:ext cx="7505700" cy="2448000"/>
          </a:xfrm>
          <a:prstGeom prst="rect">
            <a:avLst/>
          </a:prstGeom>
        </p:spPr>
        <p:txBody>
          <a:bodyPr anchorCtr="0" anchor="t" bIns="91425" lIns="91425" spcFirstLastPara="1" rIns="91425" wrap="square" tIns="91425">
            <a:normAutofit fontScale="85000" lnSpcReduction="20000"/>
          </a:bodyPr>
          <a:lstStyle/>
          <a:p>
            <a:pPr indent="0" lvl="0" marL="0" rtl="0" algn="ctr">
              <a:lnSpc>
                <a:spcPct val="138000"/>
              </a:lnSpc>
              <a:spcBef>
                <a:spcPts val="2000"/>
              </a:spcBef>
              <a:spcAft>
                <a:spcPts val="0"/>
              </a:spcAft>
              <a:buClr>
                <a:schemeClr val="dk1"/>
              </a:buClr>
              <a:buSzPct val="55000"/>
              <a:buFont typeface="Arial"/>
              <a:buNone/>
            </a:pPr>
            <a:r>
              <a:t/>
            </a:r>
            <a:endParaRPr sz="2000">
              <a:solidFill>
                <a:schemeClr val="dk1"/>
              </a:solidFill>
              <a:latin typeface="Lora"/>
              <a:ea typeface="Lora"/>
              <a:cs typeface="Lora"/>
              <a:sym typeface="Lora"/>
            </a:endParaRPr>
          </a:p>
          <a:p>
            <a:pPr indent="0" lvl="0" marL="0" rtl="0" algn="l">
              <a:spcBef>
                <a:spcPts val="600"/>
              </a:spcBef>
              <a:spcAft>
                <a:spcPts val="0"/>
              </a:spcAft>
              <a:buClr>
                <a:schemeClr val="dk1"/>
              </a:buClr>
              <a:buSzPct val="100000"/>
              <a:buFont typeface="Arial"/>
              <a:buNone/>
            </a:pPr>
            <a:r>
              <a:t/>
            </a:r>
            <a:endParaRPr sz="1100">
              <a:solidFill>
                <a:schemeClr val="dk1"/>
              </a:solidFill>
            </a:endParaRPr>
          </a:p>
          <a:p>
            <a:pPr indent="0" lvl="0" marL="0" rtl="0" algn="just">
              <a:lnSpc>
                <a:spcPct val="138000"/>
              </a:lnSpc>
              <a:spcBef>
                <a:spcPts val="0"/>
              </a:spcBef>
              <a:spcAft>
                <a:spcPts val="0"/>
              </a:spcAft>
              <a:buClr>
                <a:schemeClr val="dk1"/>
              </a:buClr>
              <a:buSzPct val="78571"/>
              <a:buFont typeface="Arial"/>
              <a:buNone/>
            </a:pPr>
            <a:r>
              <a:t/>
            </a:r>
            <a:endParaRPr sz="1400">
              <a:solidFill>
                <a:schemeClr val="dk1"/>
              </a:solidFill>
              <a:latin typeface="Lora"/>
              <a:ea typeface="Lora"/>
              <a:cs typeface="Lora"/>
              <a:sym typeface="Lora"/>
            </a:endParaRPr>
          </a:p>
          <a:p>
            <a:pPr indent="0" lvl="0" marL="0" rtl="0" algn="l">
              <a:spcBef>
                <a:spcPts val="0"/>
              </a:spcBef>
              <a:spcAft>
                <a:spcPts val="0"/>
              </a:spcAft>
              <a:buClr>
                <a:schemeClr val="dk1"/>
              </a:buClr>
              <a:buSzPct val="100000"/>
              <a:buFont typeface="Arial"/>
              <a:buNone/>
            </a:pPr>
            <a:r>
              <a:t/>
            </a:r>
            <a:endParaRPr sz="1100">
              <a:solidFill>
                <a:schemeClr val="dk1"/>
              </a:solidFill>
            </a:endParaRPr>
          </a:p>
          <a:p>
            <a:pPr indent="0" lvl="0" marL="0" rtl="0" algn="l">
              <a:spcBef>
                <a:spcPts val="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just">
              <a:lnSpc>
                <a:spcPct val="138000"/>
              </a:lnSpc>
              <a:spcBef>
                <a:spcPts val="1200"/>
              </a:spcBef>
              <a:spcAft>
                <a:spcPts val="0"/>
              </a:spcAft>
              <a:buClr>
                <a:schemeClr val="dk1"/>
              </a:buClr>
              <a:buSzPct val="78571"/>
              <a:buFont typeface="Arial"/>
              <a:buNone/>
            </a:pPr>
            <a:r>
              <a:rPr lang="en" sz="1400">
                <a:solidFill>
                  <a:schemeClr val="dk1"/>
                </a:solidFill>
                <a:latin typeface="Lora"/>
                <a:ea typeface="Lora"/>
                <a:cs typeface="Lora"/>
                <a:sym typeface="Lora"/>
              </a:rPr>
              <a:t>Here si is the distance between two vehicles and vi is the relative velocity between i-th vehicle and i-1 - th vehicle. </a:t>
            </a:r>
            <a:endParaRPr/>
          </a:p>
        </p:txBody>
      </p:sp>
      <p:pic>
        <p:nvPicPr>
          <p:cNvPr id="186" name="Google Shape;186;p22"/>
          <p:cNvPicPr preferRelativeResize="0"/>
          <p:nvPr/>
        </p:nvPicPr>
        <p:blipFill>
          <a:blip r:embed="rId3">
            <a:alphaModFix/>
          </a:blip>
          <a:stretch>
            <a:fillRect/>
          </a:stretch>
        </p:blipFill>
        <p:spPr>
          <a:xfrm>
            <a:off x="2614525" y="1852800"/>
            <a:ext cx="3733800" cy="21907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23"/>
          <p:cNvSpPr txBox="1"/>
          <p:nvPr>
            <p:ph type="title"/>
          </p:nvPr>
        </p:nvSpPr>
        <p:spPr>
          <a:xfrm>
            <a:off x="587750" y="189325"/>
            <a:ext cx="7505700" cy="615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Intelligent Driver Model</a:t>
            </a:r>
            <a:endParaRPr/>
          </a:p>
        </p:txBody>
      </p:sp>
      <p:sp>
        <p:nvSpPr>
          <p:cNvPr id="192" name="Google Shape;192;p23"/>
          <p:cNvSpPr txBox="1"/>
          <p:nvPr>
            <p:ph idx="1" type="body"/>
          </p:nvPr>
        </p:nvSpPr>
        <p:spPr>
          <a:xfrm>
            <a:off x="451025" y="804925"/>
            <a:ext cx="7505700" cy="3933900"/>
          </a:xfrm>
          <a:prstGeom prst="rect">
            <a:avLst/>
          </a:prstGeom>
        </p:spPr>
        <p:txBody>
          <a:bodyPr anchorCtr="0" anchor="t" bIns="91425" lIns="91425" spcFirstLastPara="1" rIns="91425" wrap="square" tIns="91425">
            <a:normAutofit lnSpcReduction="20000"/>
          </a:bodyPr>
          <a:lstStyle/>
          <a:p>
            <a:pPr indent="0" lvl="0" marL="0" rtl="0" algn="just">
              <a:lnSpc>
                <a:spcPct val="138000"/>
              </a:lnSpc>
              <a:spcBef>
                <a:spcPts val="0"/>
              </a:spcBef>
              <a:spcAft>
                <a:spcPts val="0"/>
              </a:spcAft>
              <a:buClr>
                <a:schemeClr val="dk1"/>
              </a:buClr>
              <a:buSzPts val="1100"/>
              <a:buFont typeface="Arial"/>
              <a:buNone/>
            </a:pPr>
            <a:r>
              <a:rPr lang="en" sz="1400">
                <a:latin typeface="Lora"/>
                <a:ea typeface="Lora"/>
                <a:cs typeface="Lora"/>
                <a:sym typeface="Lora"/>
              </a:rPr>
              <a:t>The Intelligent Driver Model is a model that Treiber Hennecke invented in 2000. It explains how the i-th vehicle accelerates</a:t>
            </a:r>
            <a:r>
              <a:rPr b="1" lang="en" sz="1400">
                <a:latin typeface="Lora"/>
                <a:ea typeface="Lora"/>
                <a:cs typeface="Lora"/>
                <a:sym typeface="Lora"/>
              </a:rPr>
              <a:t>.</a:t>
            </a:r>
            <a:r>
              <a:rPr lang="en" sz="1400">
                <a:latin typeface="Lora"/>
                <a:ea typeface="Lora"/>
                <a:cs typeface="Lora"/>
                <a:sym typeface="Lora"/>
              </a:rPr>
              <a:t> The respective equation is as follows: </a:t>
            </a:r>
            <a:endParaRPr sz="1400">
              <a:latin typeface="Lora"/>
              <a:ea typeface="Lora"/>
              <a:cs typeface="Lora"/>
              <a:sym typeface="Lora"/>
            </a:endParaRPr>
          </a:p>
          <a:p>
            <a:pPr indent="0" lvl="0" marL="0" rtl="0" algn="l">
              <a:spcBef>
                <a:spcPts val="0"/>
              </a:spcBef>
              <a:spcAft>
                <a:spcPts val="0"/>
              </a:spcAft>
              <a:buClr>
                <a:schemeClr val="dk1"/>
              </a:buClr>
              <a:buSzPts val="1100"/>
              <a:buFont typeface="Arial"/>
              <a:buNone/>
            </a:pPr>
            <a:r>
              <a:t/>
            </a:r>
            <a:endParaRPr sz="1100"/>
          </a:p>
          <a:p>
            <a:pPr indent="0" lvl="0" marL="0" rtl="0" algn="just">
              <a:lnSpc>
                <a:spcPct val="138000"/>
              </a:lnSpc>
              <a:spcBef>
                <a:spcPts val="0"/>
              </a:spcBef>
              <a:spcAft>
                <a:spcPts val="0"/>
              </a:spcAft>
              <a:buNone/>
            </a:pPr>
            <a:r>
              <a:t/>
            </a:r>
            <a:endParaRPr sz="2000">
              <a:latin typeface="Lora"/>
              <a:ea typeface="Lora"/>
              <a:cs typeface="Lora"/>
              <a:sym typeface="Lora"/>
            </a:endParaRPr>
          </a:p>
          <a:p>
            <a:pPr indent="0" lvl="0" marL="0" rtl="0" algn="just">
              <a:lnSpc>
                <a:spcPct val="138000"/>
              </a:lnSpc>
              <a:spcBef>
                <a:spcPts val="0"/>
              </a:spcBef>
              <a:spcAft>
                <a:spcPts val="0"/>
              </a:spcAft>
              <a:buNone/>
            </a:pPr>
            <a:r>
              <a:t/>
            </a:r>
            <a:endParaRPr sz="2000">
              <a:latin typeface="Lora"/>
              <a:ea typeface="Lora"/>
              <a:cs typeface="Lora"/>
              <a:sym typeface="Lora"/>
            </a:endParaRPr>
          </a:p>
          <a:p>
            <a:pPr indent="0" lvl="0" marL="0" rtl="0" algn="just">
              <a:lnSpc>
                <a:spcPct val="138000"/>
              </a:lnSpc>
              <a:spcBef>
                <a:spcPts val="0"/>
              </a:spcBef>
              <a:spcAft>
                <a:spcPts val="0"/>
              </a:spcAft>
              <a:buClr>
                <a:schemeClr val="dk1"/>
              </a:buClr>
              <a:buSzPts val="1100"/>
              <a:buFont typeface="Arial"/>
              <a:buNone/>
            </a:pPr>
            <a:r>
              <a:rPr lang="en" sz="1400">
                <a:latin typeface="Lora"/>
                <a:ea typeface="Lora"/>
                <a:cs typeface="Lora"/>
                <a:sym typeface="Lora"/>
              </a:rPr>
              <a:t>These parameters are as follows:</a:t>
            </a:r>
            <a:endParaRPr sz="1400">
              <a:latin typeface="Lora"/>
              <a:ea typeface="Lora"/>
              <a:cs typeface="Lora"/>
              <a:sym typeface="Lora"/>
            </a:endParaRPr>
          </a:p>
          <a:p>
            <a:pPr indent="0" lvl="0" marL="0" rtl="0" algn="l">
              <a:spcBef>
                <a:spcPts val="0"/>
              </a:spcBef>
              <a:spcAft>
                <a:spcPts val="0"/>
              </a:spcAft>
              <a:buClr>
                <a:schemeClr val="dk1"/>
              </a:buClr>
              <a:buSzPts val="1100"/>
              <a:buFont typeface="Arial"/>
              <a:buNone/>
            </a:pPr>
            <a:r>
              <a:t/>
            </a:r>
            <a:endParaRPr sz="1100"/>
          </a:p>
          <a:p>
            <a:pPr indent="-317500" lvl="0" marL="457200" rtl="0" algn="l">
              <a:spcBef>
                <a:spcPts val="0"/>
              </a:spcBef>
              <a:spcAft>
                <a:spcPts val="0"/>
              </a:spcAft>
              <a:buClr>
                <a:schemeClr val="dk2"/>
              </a:buClr>
              <a:buSzPts val="1400"/>
              <a:buFont typeface="Lora"/>
              <a:buChar char="●"/>
            </a:pPr>
            <a:r>
              <a:rPr lang="en" sz="1400">
                <a:latin typeface="Lora"/>
                <a:ea typeface="Lora"/>
                <a:cs typeface="Lora"/>
                <a:sym typeface="Lora"/>
              </a:rPr>
              <a:t>s0,i: is the minimum required distance between i-1 th and i-th</a:t>
            </a:r>
            <a:endParaRPr sz="1400">
              <a:latin typeface="Lora"/>
              <a:ea typeface="Lora"/>
              <a:cs typeface="Lora"/>
              <a:sym typeface="Lora"/>
            </a:endParaRPr>
          </a:p>
          <a:p>
            <a:pPr indent="0" lvl="0" marL="457200" rtl="0" algn="l">
              <a:spcBef>
                <a:spcPts val="0"/>
              </a:spcBef>
              <a:spcAft>
                <a:spcPts val="0"/>
              </a:spcAft>
              <a:buNone/>
            </a:pPr>
            <a:r>
              <a:rPr lang="en" sz="1400">
                <a:latin typeface="Lora"/>
                <a:ea typeface="Lora"/>
                <a:cs typeface="Lora"/>
                <a:sym typeface="Lora"/>
              </a:rPr>
              <a:t> vehicle.</a:t>
            </a:r>
            <a:endParaRPr sz="1400">
              <a:latin typeface="Lora"/>
              <a:ea typeface="Lora"/>
              <a:cs typeface="Lora"/>
              <a:sym typeface="Lora"/>
            </a:endParaRPr>
          </a:p>
          <a:p>
            <a:pPr indent="-317500" lvl="0" marL="457200" rtl="0" algn="l">
              <a:spcBef>
                <a:spcPts val="0"/>
              </a:spcBef>
              <a:spcAft>
                <a:spcPts val="0"/>
              </a:spcAft>
              <a:buClr>
                <a:schemeClr val="dk2"/>
              </a:buClr>
              <a:buSzPts val="1400"/>
              <a:buFont typeface="Lora"/>
              <a:buChar char="●"/>
            </a:pPr>
            <a:r>
              <a:rPr lang="en" sz="1400">
                <a:latin typeface="Lora"/>
                <a:ea typeface="Lora"/>
                <a:cs typeface="Lora"/>
                <a:sym typeface="Lora"/>
              </a:rPr>
              <a:t>v0,i: is the maximum required speed of i-th vehicle</a:t>
            </a:r>
            <a:endParaRPr sz="1400">
              <a:latin typeface="Lora"/>
              <a:ea typeface="Lora"/>
              <a:cs typeface="Lora"/>
              <a:sym typeface="Lora"/>
            </a:endParaRPr>
          </a:p>
          <a:p>
            <a:pPr indent="-317500" lvl="0" marL="457200" rtl="0" algn="l">
              <a:spcBef>
                <a:spcPts val="0"/>
              </a:spcBef>
              <a:spcAft>
                <a:spcPts val="0"/>
              </a:spcAft>
              <a:buClr>
                <a:schemeClr val="dk2"/>
              </a:buClr>
              <a:buSzPts val="1400"/>
              <a:buFont typeface="Lora"/>
              <a:buChar char="●"/>
            </a:pPr>
            <a:r>
              <a:rPr lang="en" sz="1400">
                <a:latin typeface="Lora"/>
                <a:ea typeface="Lora"/>
                <a:cs typeface="Lora"/>
                <a:sym typeface="Lora"/>
              </a:rPr>
              <a:t>: is the acceleration exponent.</a:t>
            </a:r>
            <a:endParaRPr sz="1400">
              <a:latin typeface="Lora"/>
              <a:ea typeface="Lora"/>
              <a:cs typeface="Lora"/>
              <a:sym typeface="Lora"/>
            </a:endParaRPr>
          </a:p>
          <a:p>
            <a:pPr indent="-317500" lvl="0" marL="457200" rtl="0" algn="l">
              <a:spcBef>
                <a:spcPts val="0"/>
              </a:spcBef>
              <a:spcAft>
                <a:spcPts val="0"/>
              </a:spcAft>
              <a:buClr>
                <a:schemeClr val="dk2"/>
              </a:buClr>
              <a:buSzPts val="1400"/>
              <a:buFont typeface="Lora"/>
              <a:buChar char="●"/>
            </a:pPr>
            <a:r>
              <a:rPr lang="en" sz="1400">
                <a:latin typeface="Lora"/>
                <a:ea typeface="Lora"/>
                <a:cs typeface="Lora"/>
                <a:sym typeface="Lora"/>
              </a:rPr>
              <a:t>Ti: is the reaction time of i-th vehicle driver.</a:t>
            </a:r>
            <a:endParaRPr sz="1400">
              <a:latin typeface="Lora"/>
              <a:ea typeface="Lora"/>
              <a:cs typeface="Lora"/>
              <a:sym typeface="Lora"/>
            </a:endParaRPr>
          </a:p>
          <a:p>
            <a:pPr indent="-317500" lvl="0" marL="457200" rtl="0" algn="l">
              <a:spcBef>
                <a:spcPts val="0"/>
              </a:spcBef>
              <a:spcAft>
                <a:spcPts val="0"/>
              </a:spcAft>
              <a:buClr>
                <a:schemeClr val="dk2"/>
              </a:buClr>
              <a:buSzPts val="1400"/>
              <a:buFont typeface="Lora"/>
              <a:buChar char="●"/>
            </a:pPr>
            <a:r>
              <a:rPr lang="en" sz="1400">
                <a:latin typeface="Lora"/>
                <a:ea typeface="Lora"/>
                <a:cs typeface="Lora"/>
                <a:sym typeface="Lora"/>
              </a:rPr>
              <a:t>bi: is the comfortable negative acceleration for the i-th vehicle.</a:t>
            </a:r>
            <a:endParaRPr sz="1400">
              <a:latin typeface="Lora"/>
              <a:ea typeface="Lora"/>
              <a:cs typeface="Lora"/>
              <a:sym typeface="Lora"/>
            </a:endParaRPr>
          </a:p>
          <a:p>
            <a:pPr indent="-317500" lvl="0" marL="457200" rtl="0" algn="l">
              <a:spcBef>
                <a:spcPts val="0"/>
              </a:spcBef>
              <a:spcAft>
                <a:spcPts val="0"/>
              </a:spcAft>
              <a:buClr>
                <a:schemeClr val="dk2"/>
              </a:buClr>
              <a:buSzPts val="1400"/>
              <a:buFont typeface="Lora"/>
              <a:buChar char="●"/>
            </a:pPr>
            <a:r>
              <a:rPr lang="en" sz="1400">
                <a:latin typeface="Lora"/>
                <a:ea typeface="Lora"/>
                <a:cs typeface="Lora"/>
                <a:sym typeface="Lora"/>
              </a:rPr>
              <a:t>ai: is the highest acceleration allowed for vehicle i</a:t>
            </a:r>
            <a:endParaRPr sz="1400">
              <a:latin typeface="Lora"/>
              <a:ea typeface="Lora"/>
              <a:cs typeface="Lora"/>
              <a:sym typeface="Lora"/>
            </a:endParaRPr>
          </a:p>
          <a:p>
            <a:pPr indent="-317500" lvl="0" marL="457200" rtl="0" algn="l">
              <a:spcBef>
                <a:spcPts val="0"/>
              </a:spcBef>
              <a:spcAft>
                <a:spcPts val="0"/>
              </a:spcAft>
              <a:buClr>
                <a:schemeClr val="dk2"/>
              </a:buClr>
              <a:buSzPts val="1400"/>
              <a:buFont typeface="Lora"/>
              <a:buChar char="●"/>
            </a:pPr>
            <a:r>
              <a:rPr lang="en" sz="1400">
                <a:latin typeface="Lora"/>
                <a:ea typeface="Lora"/>
                <a:cs typeface="Lora"/>
                <a:sym typeface="Lora"/>
              </a:rPr>
              <a:t>S*: is the actual required distance between (i-1)th vehicle &amp;  i-th vehicle.</a:t>
            </a:r>
            <a:endParaRPr sz="1400">
              <a:latin typeface="Lora"/>
              <a:ea typeface="Lora"/>
              <a:cs typeface="Lora"/>
              <a:sym typeface="Lora"/>
            </a:endParaRPr>
          </a:p>
          <a:p>
            <a:pPr indent="0" lvl="0" marL="0" rtl="0" algn="l">
              <a:spcBef>
                <a:spcPts val="0"/>
              </a:spcBef>
              <a:spcAft>
                <a:spcPts val="1200"/>
              </a:spcAft>
              <a:buNone/>
            </a:pPr>
            <a:r>
              <a:t/>
            </a:r>
            <a:endParaRPr/>
          </a:p>
        </p:txBody>
      </p:sp>
      <p:pic>
        <p:nvPicPr>
          <p:cNvPr id="193" name="Google Shape;193;p23"/>
          <p:cNvPicPr preferRelativeResize="0"/>
          <p:nvPr/>
        </p:nvPicPr>
        <p:blipFill>
          <a:blip r:embed="rId3">
            <a:alphaModFix/>
          </a:blip>
          <a:stretch>
            <a:fillRect/>
          </a:stretch>
        </p:blipFill>
        <p:spPr>
          <a:xfrm>
            <a:off x="6241250" y="1547750"/>
            <a:ext cx="3440576" cy="18531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24"/>
          <p:cNvSpPr txBox="1"/>
          <p:nvPr>
            <p:ph type="title"/>
          </p:nvPr>
        </p:nvSpPr>
        <p:spPr>
          <a:xfrm>
            <a:off x="745675" y="320525"/>
            <a:ext cx="7505700" cy="576900"/>
          </a:xfrm>
          <a:prstGeom prst="rect">
            <a:avLst/>
          </a:prstGeom>
        </p:spPr>
        <p:txBody>
          <a:bodyPr anchorCtr="0" anchor="t" bIns="91425" lIns="91425" spcFirstLastPara="1" rIns="91425" wrap="square" tIns="91425">
            <a:normAutofit fontScale="90000"/>
          </a:bodyPr>
          <a:lstStyle/>
          <a:p>
            <a:pPr indent="0" lvl="0" marL="0" rtl="0" algn="just">
              <a:lnSpc>
                <a:spcPct val="138000"/>
              </a:lnSpc>
              <a:spcBef>
                <a:spcPts val="0"/>
              </a:spcBef>
              <a:spcAft>
                <a:spcPts val="0"/>
              </a:spcAft>
              <a:buClr>
                <a:schemeClr val="dk1"/>
              </a:buClr>
              <a:buSzPct val="78571"/>
              <a:buFont typeface="Arial"/>
              <a:buNone/>
            </a:pPr>
            <a:r>
              <a:rPr b="1" lang="en" sz="1400">
                <a:latin typeface="Lora"/>
                <a:ea typeface="Lora"/>
                <a:cs typeface="Lora"/>
                <a:sym typeface="Lora"/>
              </a:rPr>
              <a:t>Traffic Road Network Model</a:t>
            </a:r>
            <a:endParaRPr b="1" sz="1400">
              <a:latin typeface="Lora"/>
              <a:ea typeface="Lora"/>
              <a:cs typeface="Lora"/>
              <a:sym typeface="Lora"/>
            </a:endParaRPr>
          </a:p>
          <a:p>
            <a:pPr indent="0" lvl="0" marL="0" rtl="0" algn="l">
              <a:spcBef>
                <a:spcPts val="0"/>
              </a:spcBef>
              <a:spcAft>
                <a:spcPts val="0"/>
              </a:spcAft>
              <a:buNone/>
            </a:pPr>
            <a:r>
              <a:t/>
            </a:r>
            <a:endParaRPr b="1" sz="1400">
              <a:latin typeface="Lora"/>
              <a:ea typeface="Lora"/>
              <a:cs typeface="Lora"/>
              <a:sym typeface="Lora"/>
            </a:endParaRPr>
          </a:p>
        </p:txBody>
      </p:sp>
      <p:sp>
        <p:nvSpPr>
          <p:cNvPr id="199" name="Google Shape;199;p24"/>
          <p:cNvSpPr txBox="1"/>
          <p:nvPr>
            <p:ph idx="1" type="body"/>
          </p:nvPr>
        </p:nvSpPr>
        <p:spPr>
          <a:xfrm>
            <a:off x="819150" y="897425"/>
            <a:ext cx="7505700" cy="3541200"/>
          </a:xfrm>
          <a:prstGeom prst="rect">
            <a:avLst/>
          </a:prstGeom>
        </p:spPr>
        <p:txBody>
          <a:bodyPr anchorCtr="0" anchor="t" bIns="91425" lIns="91425" spcFirstLastPara="1" rIns="91425" wrap="square" tIns="91425">
            <a:normAutofit fontScale="85000" lnSpcReduction="10000"/>
          </a:bodyPr>
          <a:lstStyle/>
          <a:p>
            <a:pPr indent="0" lvl="0" marL="0" rtl="0" algn="l">
              <a:spcBef>
                <a:spcPts val="0"/>
              </a:spcBef>
              <a:spcAft>
                <a:spcPts val="0"/>
              </a:spcAft>
              <a:buClr>
                <a:schemeClr val="dk1"/>
              </a:buClr>
              <a:buSzPct val="100000"/>
              <a:buFont typeface="Arial"/>
              <a:buNone/>
            </a:pPr>
            <a:r>
              <a:t/>
            </a:r>
            <a:endParaRPr sz="1100"/>
          </a:p>
          <a:p>
            <a:pPr indent="0" lvl="0" marL="0" rtl="0" algn="just">
              <a:lnSpc>
                <a:spcPct val="138000"/>
              </a:lnSpc>
              <a:spcBef>
                <a:spcPts val="0"/>
              </a:spcBef>
              <a:spcAft>
                <a:spcPts val="0"/>
              </a:spcAft>
              <a:buClr>
                <a:schemeClr val="dk1"/>
              </a:buClr>
              <a:buSzPct val="78571"/>
              <a:buFont typeface="Arial"/>
              <a:buNone/>
            </a:pPr>
            <a:r>
              <a:rPr lang="en" sz="1400">
                <a:latin typeface="Lora"/>
                <a:ea typeface="Lora"/>
                <a:cs typeface="Lora"/>
                <a:sym typeface="Lora"/>
              </a:rPr>
              <a:t>We need to simulate a network of connected roads. We require the directed graph G = (V, E) for this.</a:t>
            </a:r>
            <a:endParaRPr sz="1400">
              <a:latin typeface="Lora"/>
              <a:ea typeface="Lora"/>
              <a:cs typeface="Lora"/>
              <a:sym typeface="Lora"/>
            </a:endParaRPr>
          </a:p>
          <a:p>
            <a:pPr indent="-304165" lvl="0" marL="457200" rtl="0" algn="l">
              <a:spcBef>
                <a:spcPts val="0"/>
              </a:spcBef>
              <a:spcAft>
                <a:spcPts val="0"/>
              </a:spcAft>
              <a:buClr>
                <a:schemeClr val="dk2"/>
              </a:buClr>
              <a:buSzPct val="100000"/>
              <a:buFont typeface="Lora"/>
              <a:buChar char="●"/>
            </a:pPr>
            <a:r>
              <a:rPr lang="en" sz="1400">
                <a:latin typeface="Lora"/>
                <a:ea typeface="Lora"/>
                <a:cs typeface="Lora"/>
                <a:sym typeface="Lora"/>
              </a:rPr>
              <a:t>V represents the set of nodes</a:t>
            </a:r>
            <a:endParaRPr sz="1400">
              <a:latin typeface="Lora"/>
              <a:ea typeface="Lora"/>
              <a:cs typeface="Lora"/>
              <a:sym typeface="Lora"/>
            </a:endParaRPr>
          </a:p>
          <a:p>
            <a:pPr indent="-304165" lvl="0" marL="457200" rtl="0" algn="l">
              <a:spcBef>
                <a:spcPts val="0"/>
              </a:spcBef>
              <a:spcAft>
                <a:spcPts val="0"/>
              </a:spcAft>
              <a:buClr>
                <a:schemeClr val="dk2"/>
              </a:buClr>
              <a:buSzPct val="100000"/>
              <a:buFont typeface="Lora"/>
              <a:buChar char="●"/>
            </a:pPr>
            <a:r>
              <a:rPr lang="en" sz="1400">
                <a:latin typeface="Lora"/>
                <a:ea typeface="Lora"/>
                <a:cs typeface="Lora"/>
                <a:sym typeface="Lora"/>
              </a:rPr>
              <a:t>The set of edges that stand in for roads is E.</a:t>
            </a:r>
            <a:endParaRPr sz="1400">
              <a:latin typeface="Lora"/>
              <a:ea typeface="Lora"/>
              <a:cs typeface="Lora"/>
              <a:sym typeface="Lora"/>
            </a:endParaRPr>
          </a:p>
          <a:p>
            <a:pPr indent="0" lvl="0" marL="0" rtl="0" algn="l">
              <a:spcBef>
                <a:spcPts val="0"/>
              </a:spcBef>
              <a:spcAft>
                <a:spcPts val="0"/>
              </a:spcAft>
              <a:buClr>
                <a:schemeClr val="dk1"/>
              </a:buClr>
              <a:buSzPct val="100000"/>
              <a:buFont typeface="Arial"/>
              <a:buNone/>
            </a:pPr>
            <a:r>
              <a:t/>
            </a:r>
            <a:endParaRPr sz="1100"/>
          </a:p>
          <a:p>
            <a:pPr indent="0" lvl="0" marL="0" rtl="0" algn="l">
              <a:spcBef>
                <a:spcPts val="0"/>
              </a:spcBef>
              <a:spcAft>
                <a:spcPts val="0"/>
              </a:spcAft>
              <a:buClr>
                <a:schemeClr val="dk1"/>
              </a:buClr>
              <a:buSzPct val="100000"/>
              <a:buFont typeface="Arial"/>
              <a:buNone/>
            </a:pPr>
            <a:r>
              <a:t/>
            </a:r>
            <a:endParaRPr sz="1100"/>
          </a:p>
          <a:p>
            <a:pPr indent="0" lvl="0" marL="0" rtl="0" algn="just">
              <a:lnSpc>
                <a:spcPct val="138000"/>
              </a:lnSpc>
              <a:spcBef>
                <a:spcPts val="1200"/>
              </a:spcBef>
              <a:spcAft>
                <a:spcPts val="0"/>
              </a:spcAft>
              <a:buClr>
                <a:schemeClr val="dk1"/>
              </a:buClr>
              <a:buSzPct val="78571"/>
              <a:buFont typeface="Arial"/>
              <a:buNone/>
            </a:pPr>
            <a:r>
              <a:rPr b="1" lang="en" sz="1400">
                <a:latin typeface="Lora"/>
                <a:ea typeface="Lora"/>
                <a:cs typeface="Lora"/>
                <a:sym typeface="Lora"/>
              </a:rPr>
              <a:t>Traffic Light</a:t>
            </a:r>
            <a:endParaRPr b="1" sz="1400">
              <a:latin typeface="Lora"/>
              <a:ea typeface="Lora"/>
              <a:cs typeface="Lora"/>
              <a:sym typeface="Lora"/>
            </a:endParaRPr>
          </a:p>
          <a:p>
            <a:pPr indent="0" lvl="0" marL="0" rtl="0" algn="l">
              <a:spcBef>
                <a:spcPts val="0"/>
              </a:spcBef>
              <a:spcAft>
                <a:spcPts val="0"/>
              </a:spcAft>
              <a:buClr>
                <a:schemeClr val="dk1"/>
              </a:buClr>
              <a:buSzPct val="100000"/>
              <a:buFont typeface="Arial"/>
              <a:buNone/>
            </a:pPr>
            <a:r>
              <a:t/>
            </a:r>
            <a:endParaRPr sz="1100"/>
          </a:p>
          <a:p>
            <a:pPr indent="0" lvl="0" marL="0" rtl="0" algn="just">
              <a:lnSpc>
                <a:spcPct val="138000"/>
              </a:lnSpc>
              <a:spcBef>
                <a:spcPts val="0"/>
              </a:spcBef>
              <a:spcAft>
                <a:spcPts val="0"/>
              </a:spcAft>
              <a:buClr>
                <a:schemeClr val="dk1"/>
              </a:buClr>
              <a:buSzPct val="78571"/>
              <a:buFont typeface="Arial"/>
              <a:buNone/>
            </a:pPr>
            <a:r>
              <a:rPr lang="en" sz="1400">
                <a:latin typeface="Lora"/>
                <a:ea typeface="Lora"/>
                <a:cs typeface="Lora"/>
                <a:sym typeface="Lora"/>
              </a:rPr>
              <a:t>Traffic lights, which have two distinct zones, such as a stop zone and a slow down zone, are situated at vertices.</a:t>
            </a:r>
            <a:endParaRPr sz="1400">
              <a:latin typeface="Lora"/>
              <a:ea typeface="Lora"/>
              <a:cs typeface="Lora"/>
              <a:sym typeface="Lora"/>
            </a:endParaRPr>
          </a:p>
          <a:p>
            <a:pPr indent="0" lvl="0" marL="0" rtl="0" algn="l">
              <a:spcBef>
                <a:spcPts val="0"/>
              </a:spcBef>
              <a:spcAft>
                <a:spcPts val="0"/>
              </a:spcAft>
              <a:buClr>
                <a:schemeClr val="dk1"/>
              </a:buClr>
              <a:buSzPct val="100000"/>
              <a:buFont typeface="Arial"/>
              <a:buNone/>
            </a:pPr>
            <a:r>
              <a:t/>
            </a:r>
            <a:endParaRPr sz="1100"/>
          </a:p>
          <a:p>
            <a:pPr indent="-304165" lvl="0" marL="457200" rtl="0" algn="l">
              <a:spcBef>
                <a:spcPts val="0"/>
              </a:spcBef>
              <a:spcAft>
                <a:spcPts val="0"/>
              </a:spcAft>
              <a:buClr>
                <a:schemeClr val="dk2"/>
              </a:buClr>
              <a:buSzPct val="100000"/>
              <a:buFont typeface="Lora"/>
              <a:buChar char="●"/>
            </a:pPr>
            <a:r>
              <a:rPr b="1" lang="en" sz="1400">
                <a:latin typeface="Lora"/>
                <a:ea typeface="Lora"/>
                <a:cs typeface="Lora"/>
                <a:sym typeface="Lora"/>
              </a:rPr>
              <a:t>Stop Zone:</a:t>
            </a:r>
            <a:r>
              <a:rPr lang="en" sz="1400">
                <a:latin typeface="Lora"/>
                <a:ea typeface="Lora"/>
                <a:cs typeface="Lora"/>
                <a:sym typeface="Lora"/>
              </a:rPr>
              <a:t> The term "stop zone" refers to the space between stops for moving cars. This can be expressed using the following equation: </a:t>
            </a:r>
            <a:endParaRPr sz="1400">
              <a:latin typeface="Lora"/>
              <a:ea typeface="Lora"/>
              <a:cs typeface="Lora"/>
              <a:sym typeface="Lora"/>
            </a:endParaRPr>
          </a:p>
          <a:p>
            <a:pPr indent="-304165" lvl="0" marL="457200" rtl="0" algn="l">
              <a:spcBef>
                <a:spcPts val="0"/>
              </a:spcBef>
              <a:spcAft>
                <a:spcPts val="0"/>
              </a:spcAft>
              <a:buClr>
                <a:schemeClr val="dk2"/>
              </a:buClr>
              <a:buSzPct val="100000"/>
              <a:buFont typeface="Lora"/>
              <a:buChar char="●"/>
            </a:pPr>
            <a:r>
              <a:rPr b="1" lang="en" sz="1400">
                <a:latin typeface="Lora"/>
                <a:ea typeface="Lora"/>
                <a:cs typeface="Lora"/>
                <a:sym typeface="Lora"/>
              </a:rPr>
              <a:t>Slow down zone</a:t>
            </a:r>
            <a:r>
              <a:rPr lang="en" sz="1400">
                <a:latin typeface="Lora"/>
                <a:ea typeface="Lora"/>
                <a:cs typeface="Lora"/>
                <a:sym typeface="Lora"/>
              </a:rPr>
              <a:t>: A zone where vehicles slow down is defined by both a slow down factor and a slow down distance. This is made possible by the equation that follows:</a:t>
            </a:r>
            <a:endParaRPr sz="1400">
              <a:latin typeface="Lora"/>
              <a:ea typeface="Lora"/>
              <a:cs typeface="Lora"/>
              <a:sym typeface="Lora"/>
            </a:endParaRPr>
          </a:p>
          <a:p>
            <a:pPr indent="0" lvl="0" marL="0" rtl="0" algn="l">
              <a:spcBef>
                <a:spcPts val="0"/>
              </a:spcBef>
              <a:spcAft>
                <a:spcPts val="0"/>
              </a:spcAft>
              <a:buClr>
                <a:schemeClr val="dk1"/>
              </a:buClr>
              <a:buSzPct val="100000"/>
              <a:buFont typeface="Arial"/>
              <a:buNone/>
            </a:pPr>
            <a:r>
              <a:t/>
            </a:r>
            <a:endParaRPr sz="1100"/>
          </a:p>
          <a:p>
            <a:pPr indent="0" lvl="0" marL="0" rtl="0" algn="l">
              <a:spcBef>
                <a:spcPts val="0"/>
              </a:spcBef>
              <a:spcAft>
                <a:spcPts val="1200"/>
              </a:spcAft>
              <a:buNone/>
            </a:pPr>
            <a:r>
              <a:t/>
            </a:r>
            <a:endParaRPr/>
          </a:p>
        </p:txBody>
      </p:sp>
      <p:pic>
        <p:nvPicPr>
          <p:cNvPr id="200" name="Google Shape;200;p24"/>
          <p:cNvPicPr preferRelativeResize="0"/>
          <p:nvPr/>
        </p:nvPicPr>
        <p:blipFill>
          <a:blip r:embed="rId3">
            <a:alphaModFix/>
          </a:blip>
          <a:stretch>
            <a:fillRect/>
          </a:stretch>
        </p:blipFill>
        <p:spPr>
          <a:xfrm>
            <a:off x="5791300" y="1359700"/>
            <a:ext cx="2942850" cy="9155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25"/>
          <p:cNvSpPr txBox="1"/>
          <p:nvPr>
            <p:ph type="title"/>
          </p:nvPr>
        </p:nvSpPr>
        <p:spPr>
          <a:xfrm>
            <a:off x="682675" y="299775"/>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Result Analysis</a:t>
            </a:r>
            <a:endParaRPr/>
          </a:p>
        </p:txBody>
      </p:sp>
      <p:sp>
        <p:nvSpPr>
          <p:cNvPr id="206" name="Google Shape;206;p25"/>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07" name="Google Shape;207;p25"/>
          <p:cNvPicPr preferRelativeResize="0"/>
          <p:nvPr/>
        </p:nvPicPr>
        <p:blipFill>
          <a:blip r:embed="rId3">
            <a:alphaModFix/>
          </a:blip>
          <a:stretch>
            <a:fillRect/>
          </a:stretch>
        </p:blipFill>
        <p:spPr>
          <a:xfrm>
            <a:off x="311700" y="1195575"/>
            <a:ext cx="4303124" cy="3416400"/>
          </a:xfrm>
          <a:prstGeom prst="rect">
            <a:avLst/>
          </a:prstGeom>
          <a:noFill/>
          <a:ln>
            <a:noFill/>
          </a:ln>
        </p:spPr>
      </p:pic>
      <p:pic>
        <p:nvPicPr>
          <p:cNvPr id="208" name="Google Shape;208;p25"/>
          <p:cNvPicPr preferRelativeResize="0"/>
          <p:nvPr/>
        </p:nvPicPr>
        <p:blipFill>
          <a:blip r:embed="rId4">
            <a:alphaModFix/>
          </a:blip>
          <a:stretch>
            <a:fillRect/>
          </a:stretch>
        </p:blipFill>
        <p:spPr>
          <a:xfrm>
            <a:off x="311700" y="1195575"/>
            <a:ext cx="4303124" cy="3416400"/>
          </a:xfrm>
          <a:prstGeom prst="rect">
            <a:avLst/>
          </a:prstGeom>
          <a:noFill/>
          <a:ln>
            <a:noFill/>
          </a:ln>
        </p:spPr>
      </p:pic>
      <p:pic>
        <p:nvPicPr>
          <p:cNvPr id="209" name="Google Shape;209;p25"/>
          <p:cNvPicPr preferRelativeResize="0"/>
          <p:nvPr/>
        </p:nvPicPr>
        <p:blipFill>
          <a:blip r:embed="rId3">
            <a:alphaModFix/>
          </a:blip>
          <a:stretch>
            <a:fillRect/>
          </a:stretch>
        </p:blipFill>
        <p:spPr>
          <a:xfrm>
            <a:off x="4736125" y="1195575"/>
            <a:ext cx="4163601" cy="34164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26"/>
          <p:cNvSpPr txBox="1"/>
          <p:nvPr>
            <p:ph type="title"/>
          </p:nvPr>
        </p:nvSpPr>
        <p:spPr>
          <a:xfrm>
            <a:off x="819150" y="268275"/>
            <a:ext cx="7505700" cy="650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Result analysis (continued)</a:t>
            </a:r>
            <a:endParaRPr/>
          </a:p>
        </p:txBody>
      </p:sp>
      <p:sp>
        <p:nvSpPr>
          <p:cNvPr id="215" name="Google Shape;215;p26"/>
          <p:cNvSpPr txBox="1"/>
          <p:nvPr>
            <p:ph idx="1" type="body"/>
          </p:nvPr>
        </p:nvSpPr>
        <p:spPr>
          <a:xfrm>
            <a:off x="819150" y="918975"/>
            <a:ext cx="7505700" cy="3519900"/>
          </a:xfrm>
          <a:prstGeom prst="rect">
            <a:avLst/>
          </a:prstGeom>
        </p:spPr>
        <p:txBody>
          <a:bodyPr anchorCtr="0" anchor="t" bIns="91425" lIns="91425" spcFirstLastPara="1" rIns="91425" wrap="square" tIns="91425">
            <a:normAutofit lnSpcReduction="20000"/>
          </a:bodyPr>
          <a:lstStyle/>
          <a:p>
            <a:pPr indent="0" lvl="0" marL="0" rtl="0" algn="just">
              <a:lnSpc>
                <a:spcPct val="138000"/>
              </a:lnSpc>
              <a:spcBef>
                <a:spcPts val="0"/>
              </a:spcBef>
              <a:spcAft>
                <a:spcPts val="0"/>
              </a:spcAft>
              <a:buClr>
                <a:schemeClr val="dk1"/>
              </a:buClr>
              <a:buSzPts val="1100"/>
              <a:buFont typeface="Arial"/>
              <a:buNone/>
            </a:pPr>
            <a:r>
              <a:rPr lang="en" sz="1400">
                <a:latin typeface="Lora"/>
                <a:ea typeface="Lora"/>
                <a:cs typeface="Lora"/>
                <a:sym typeface="Lora"/>
              </a:rPr>
              <a:t>After analyzing these simulated data it is visible that the causes of poor traffic flow leading to traffic jams are massive numbers of vehicles in peak hours with not enough roads, highways, poor law obedience by the pedestrians and drivers. It is also visible that traffic light controlled traffic systems are more efficient than traffic police controlled traffic systems resulting in better traffic flow when traffic light controlled traffic systems are used. So some of the solutions of poor traffic flow leading to traffic jams in Dhaka city  are as follows:</a:t>
            </a:r>
            <a:endParaRPr sz="1400">
              <a:latin typeface="Lora"/>
              <a:ea typeface="Lora"/>
              <a:cs typeface="Lora"/>
              <a:sym typeface="Lora"/>
            </a:endParaRPr>
          </a:p>
          <a:p>
            <a:pPr indent="0" lvl="0" marL="0" rtl="0" algn="l">
              <a:spcBef>
                <a:spcPts val="0"/>
              </a:spcBef>
              <a:spcAft>
                <a:spcPts val="0"/>
              </a:spcAft>
              <a:buClr>
                <a:schemeClr val="dk1"/>
              </a:buClr>
              <a:buSzPts val="1100"/>
              <a:buFont typeface="Arial"/>
              <a:buNone/>
            </a:pPr>
            <a:r>
              <a:t/>
            </a:r>
            <a:endParaRPr sz="1100"/>
          </a:p>
          <a:p>
            <a:pPr indent="-317500" lvl="0" marL="457200" rtl="0" algn="l">
              <a:spcBef>
                <a:spcPts val="0"/>
              </a:spcBef>
              <a:spcAft>
                <a:spcPts val="0"/>
              </a:spcAft>
              <a:buClr>
                <a:schemeClr val="dk2"/>
              </a:buClr>
              <a:buSzPts val="1400"/>
              <a:buFont typeface="Lora"/>
              <a:buChar char="●"/>
            </a:pPr>
            <a:r>
              <a:rPr lang="en" sz="1400">
                <a:latin typeface="Lora"/>
                <a:ea typeface="Lora"/>
                <a:cs typeface="Lora"/>
                <a:sym typeface="Lora"/>
              </a:rPr>
              <a:t>Increasing number of roads, highways, making well spacious highways, roads with more lanes.</a:t>
            </a:r>
            <a:endParaRPr sz="1400">
              <a:latin typeface="Lora"/>
              <a:ea typeface="Lora"/>
              <a:cs typeface="Lora"/>
              <a:sym typeface="Lora"/>
            </a:endParaRPr>
          </a:p>
          <a:p>
            <a:pPr indent="-317500" lvl="0" marL="457200" rtl="0" algn="l">
              <a:spcBef>
                <a:spcPts val="0"/>
              </a:spcBef>
              <a:spcAft>
                <a:spcPts val="0"/>
              </a:spcAft>
              <a:buClr>
                <a:schemeClr val="dk2"/>
              </a:buClr>
              <a:buSzPts val="1400"/>
              <a:buFont typeface="Lora"/>
              <a:buChar char="●"/>
            </a:pPr>
            <a:r>
              <a:rPr lang="en" sz="1400">
                <a:latin typeface="Lora"/>
                <a:ea typeface="Lora"/>
                <a:cs typeface="Lora"/>
                <a:sym typeface="Lora"/>
              </a:rPr>
              <a:t>Traffic law should be strictly followed by both drivers and pedestrians.</a:t>
            </a:r>
            <a:endParaRPr sz="1400">
              <a:latin typeface="Lora"/>
              <a:ea typeface="Lora"/>
              <a:cs typeface="Lora"/>
              <a:sym typeface="Lora"/>
            </a:endParaRPr>
          </a:p>
          <a:p>
            <a:pPr indent="-317500" lvl="0" marL="457200" rtl="0" algn="l">
              <a:spcBef>
                <a:spcPts val="0"/>
              </a:spcBef>
              <a:spcAft>
                <a:spcPts val="0"/>
              </a:spcAft>
              <a:buClr>
                <a:schemeClr val="dk2"/>
              </a:buClr>
              <a:buSzPts val="1400"/>
              <a:buFont typeface="Lora"/>
              <a:buChar char="●"/>
            </a:pPr>
            <a:r>
              <a:rPr lang="en" sz="1400">
                <a:latin typeface="Lora"/>
                <a:ea typeface="Lora"/>
                <a:cs typeface="Lora"/>
                <a:sym typeface="Lora"/>
              </a:rPr>
              <a:t>Traffic light controlled traffic systems should be introduced to all traffic zones in Dhaka. </a:t>
            </a:r>
            <a:endParaRPr sz="1400">
              <a:latin typeface="Lora"/>
              <a:ea typeface="Lora"/>
              <a:cs typeface="Lora"/>
              <a:sym typeface="Lora"/>
            </a:endParaRPr>
          </a:p>
          <a:p>
            <a:pPr indent="0" lvl="0" marL="0" rtl="0" algn="l">
              <a:spcBef>
                <a:spcPts val="0"/>
              </a:spcBef>
              <a:spcAft>
                <a:spcPts val="120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27"/>
          <p:cNvSpPr txBox="1"/>
          <p:nvPr>
            <p:ph type="title"/>
          </p:nvPr>
        </p:nvSpPr>
        <p:spPr>
          <a:xfrm>
            <a:off x="777075" y="351225"/>
            <a:ext cx="7505700" cy="622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Related Research</a:t>
            </a:r>
            <a:endParaRPr/>
          </a:p>
        </p:txBody>
      </p:sp>
      <p:sp>
        <p:nvSpPr>
          <p:cNvPr id="221" name="Google Shape;221;p27"/>
          <p:cNvSpPr txBox="1"/>
          <p:nvPr>
            <p:ph idx="1" type="body"/>
          </p:nvPr>
        </p:nvSpPr>
        <p:spPr>
          <a:xfrm>
            <a:off x="819150" y="1404550"/>
            <a:ext cx="7505700" cy="3034200"/>
          </a:xfrm>
          <a:prstGeom prst="rect">
            <a:avLst/>
          </a:prstGeom>
        </p:spPr>
        <p:txBody>
          <a:bodyPr anchorCtr="0" anchor="t" bIns="91425" lIns="91425" spcFirstLastPara="1" rIns="91425" wrap="square" tIns="91425">
            <a:normAutofit fontScale="25000" lnSpcReduction="20000"/>
          </a:bodyPr>
          <a:lstStyle/>
          <a:p>
            <a:pPr indent="0" lvl="0" marL="0" rtl="0" algn="l">
              <a:spcBef>
                <a:spcPts val="2400"/>
              </a:spcBef>
              <a:spcAft>
                <a:spcPts val="0"/>
              </a:spcAft>
              <a:buNone/>
            </a:pPr>
            <a:r>
              <a:rPr b="1" lang="en" sz="3050"/>
              <a:t>1. </a:t>
            </a:r>
            <a:r>
              <a:rPr b="1" lang="en" sz="3050"/>
              <a:t>Simulation Research on Traffic Flow Characteristics of Bus Stop Area Based on VISSIM Software - </a:t>
            </a:r>
            <a:r>
              <a:rPr b="1" lang="en" sz="3050" u="sng">
                <a:hlinkClick r:id="rId3"/>
              </a:rPr>
              <a:t>https://ieeexplore.ieee.org/document/8603540</a:t>
            </a:r>
            <a:endParaRPr b="1" sz="3050"/>
          </a:p>
          <a:p>
            <a:pPr indent="0" lvl="0" marL="0" rtl="0" algn="l">
              <a:spcBef>
                <a:spcPts val="2400"/>
              </a:spcBef>
              <a:spcAft>
                <a:spcPts val="0"/>
              </a:spcAft>
              <a:buNone/>
            </a:pPr>
            <a:r>
              <a:rPr b="1" lang="en" sz="3050"/>
              <a:t> 2. </a:t>
            </a:r>
            <a:r>
              <a:rPr b="1" lang="en" sz="3050">
                <a:highlight>
                  <a:srgbClr val="FFFFFF"/>
                </a:highlight>
              </a:rPr>
              <a:t>Statistical traffic generation methods for urban traffic simulation - </a:t>
            </a:r>
            <a:r>
              <a:rPr b="1" lang="en" sz="3050" u="sng">
                <a:highlight>
                  <a:schemeClr val="lt1"/>
                </a:highlight>
                <a:hlinkClick r:id="rId4"/>
              </a:rPr>
              <a:t>https://ieeexplore.ieee.org/document/8323712</a:t>
            </a:r>
            <a:r>
              <a:rPr b="1" lang="en" sz="3050"/>
              <a:t> </a:t>
            </a:r>
            <a:endParaRPr b="1" sz="3050"/>
          </a:p>
          <a:p>
            <a:pPr indent="0" lvl="0" marL="0" rtl="0" algn="l">
              <a:spcBef>
                <a:spcPts val="600"/>
              </a:spcBef>
              <a:spcAft>
                <a:spcPts val="0"/>
              </a:spcAft>
              <a:buNone/>
            </a:pPr>
            <a:r>
              <a:rPr b="1" lang="en" sz="3050"/>
              <a:t> 3.. </a:t>
            </a:r>
            <a:r>
              <a:rPr b="1" lang="en" sz="3050">
                <a:highlight>
                  <a:srgbClr val="FFFFFF"/>
                </a:highlight>
                <a:latin typeface="Lora"/>
                <a:ea typeface="Lora"/>
                <a:cs typeface="Lora"/>
                <a:sym typeface="Lora"/>
              </a:rPr>
              <a:t>DynasTIM: A Real-time Online Traffic Simulation and Optimization System - </a:t>
            </a:r>
            <a:r>
              <a:rPr b="1" lang="en" sz="3050" u="sng">
                <a:latin typeface="Lora"/>
                <a:ea typeface="Lora"/>
                <a:cs typeface="Lora"/>
                <a:sym typeface="Lora"/>
                <a:hlinkClick r:id="rId5"/>
              </a:rPr>
              <a:t>https://ieeexplore.ieee.org/document/8996759</a:t>
            </a:r>
            <a:endParaRPr b="1" sz="3050">
              <a:latin typeface="Lora"/>
              <a:ea typeface="Lora"/>
              <a:cs typeface="Lora"/>
              <a:sym typeface="Lora"/>
            </a:endParaRPr>
          </a:p>
          <a:p>
            <a:pPr indent="0" lvl="0" marL="0" rtl="0" algn="l">
              <a:spcBef>
                <a:spcPts val="1200"/>
              </a:spcBef>
              <a:spcAft>
                <a:spcPts val="0"/>
              </a:spcAft>
              <a:buNone/>
            </a:pPr>
            <a:r>
              <a:rPr b="1" lang="en" sz="3050">
                <a:latin typeface="Lora"/>
                <a:ea typeface="Lora"/>
                <a:cs typeface="Lora"/>
                <a:sym typeface="Lora"/>
              </a:rPr>
              <a:t> 4. </a:t>
            </a:r>
            <a:r>
              <a:rPr b="1" lang="en" sz="3050">
                <a:highlight>
                  <a:srgbClr val="FFFFFF"/>
                </a:highlight>
              </a:rPr>
              <a:t>Simulation of Facilities That Ensure Adaptive Functioning of Urban Street and Road Network </a:t>
            </a:r>
            <a:r>
              <a:rPr b="1" lang="en" sz="3050" u="sng">
                <a:latin typeface="Lora"/>
                <a:ea typeface="Lora"/>
                <a:cs typeface="Lora"/>
                <a:sym typeface="Lora"/>
                <a:hlinkClick r:id="rId6"/>
              </a:rPr>
              <a:t>https://ieeexplore.ieee.org/document/9976581</a:t>
            </a:r>
            <a:endParaRPr b="1" sz="3050">
              <a:latin typeface="Lora"/>
              <a:ea typeface="Lora"/>
              <a:cs typeface="Lora"/>
              <a:sym typeface="Lora"/>
            </a:endParaRPr>
          </a:p>
          <a:p>
            <a:pPr indent="0" lvl="0" marL="0" rtl="0" algn="l">
              <a:spcBef>
                <a:spcPts val="1200"/>
              </a:spcBef>
              <a:spcAft>
                <a:spcPts val="0"/>
              </a:spcAft>
              <a:buNone/>
            </a:pPr>
            <a:r>
              <a:rPr b="1" lang="en" sz="3050">
                <a:latin typeface="Lora"/>
                <a:ea typeface="Lora"/>
                <a:cs typeface="Lora"/>
                <a:sym typeface="Lora"/>
              </a:rPr>
              <a:t> 5. </a:t>
            </a:r>
            <a:r>
              <a:rPr b="1" lang="en" sz="3050">
                <a:highlight>
                  <a:srgbClr val="FFFFFF"/>
                </a:highlight>
              </a:rPr>
              <a:t>Current Trends in Road Traffic Network Division for Distributed or Parallel Road Traffic Simulation - </a:t>
            </a:r>
            <a:r>
              <a:rPr b="1" lang="en" sz="3050" u="sng">
                <a:latin typeface="Lora"/>
                <a:ea typeface="Lora"/>
                <a:cs typeface="Lora"/>
                <a:sym typeface="Lora"/>
                <a:hlinkClick r:id="rId7"/>
              </a:rPr>
              <a:t>https://ieeexplore.ieee.org/document/9932112</a:t>
            </a:r>
            <a:endParaRPr b="1" sz="3050">
              <a:latin typeface="Lora"/>
              <a:ea typeface="Lora"/>
              <a:cs typeface="Lora"/>
              <a:sym typeface="Lora"/>
            </a:endParaRPr>
          </a:p>
          <a:p>
            <a:pPr indent="0" lvl="0" marL="0" rtl="0" algn="l">
              <a:spcBef>
                <a:spcPts val="1200"/>
              </a:spcBef>
              <a:spcAft>
                <a:spcPts val="0"/>
              </a:spcAft>
              <a:buNone/>
            </a:pPr>
            <a:r>
              <a:t/>
            </a:r>
            <a:endParaRPr b="1" sz="2200">
              <a:latin typeface="Lora"/>
              <a:ea typeface="Lora"/>
              <a:cs typeface="Lora"/>
              <a:sym typeface="Lora"/>
            </a:endParaRPr>
          </a:p>
          <a:p>
            <a:pPr indent="0" lvl="0" marL="0" rtl="0" algn="l">
              <a:spcBef>
                <a:spcPts val="1200"/>
              </a:spcBef>
              <a:spcAft>
                <a:spcPts val="0"/>
              </a:spcAft>
              <a:buNone/>
            </a:pPr>
            <a:r>
              <a:t/>
            </a:r>
            <a:endParaRPr sz="1400"/>
          </a:p>
          <a:p>
            <a:pPr indent="0" lvl="0" marL="0" rtl="0" algn="l">
              <a:spcBef>
                <a:spcPts val="1200"/>
              </a:spcBef>
              <a:spcAft>
                <a:spcPts val="0"/>
              </a:spcAft>
              <a:buNone/>
            </a:pPr>
            <a:r>
              <a:t/>
            </a:r>
            <a:endParaRPr sz="1400"/>
          </a:p>
          <a:p>
            <a:pPr indent="0" lvl="0" marL="0" rtl="0" algn="l">
              <a:spcBef>
                <a:spcPts val="1200"/>
              </a:spcBef>
              <a:spcAft>
                <a:spcPts val="0"/>
              </a:spcAft>
              <a:buNone/>
            </a:pPr>
            <a:r>
              <a:rPr lang="en" sz="1400"/>
              <a:t>																</a:t>
            </a:r>
            <a:endParaRPr sz="1400"/>
          </a:p>
          <a:p>
            <a:pPr indent="0" lvl="0" marL="7315200" rtl="0" algn="l">
              <a:spcBef>
                <a:spcPts val="1200"/>
              </a:spcBef>
              <a:spcAft>
                <a:spcPts val="0"/>
              </a:spcAft>
              <a:buNone/>
            </a:pPr>
            <a:r>
              <a:rPr lang="en" sz="1400">
                <a:solidFill>
                  <a:schemeClr val="dk1"/>
                </a:solidFill>
                <a:highlight>
                  <a:schemeClr val="lt1"/>
                </a:highlight>
                <a:latin typeface="Lora"/>
                <a:ea typeface="Lora"/>
                <a:cs typeface="Lora"/>
                <a:sym typeface="Lora"/>
              </a:rPr>
              <a:t>Page - 07</a:t>
            </a:r>
            <a:endParaRPr sz="1400">
              <a:solidFill>
                <a:schemeClr val="dk1"/>
              </a:solidFill>
              <a:highlight>
                <a:schemeClr val="lt1"/>
              </a:highlight>
              <a:latin typeface="Lora"/>
              <a:ea typeface="Lora"/>
              <a:cs typeface="Lora"/>
              <a:sym typeface="Lora"/>
            </a:endParaRPr>
          </a:p>
          <a:p>
            <a:pPr indent="0" lvl="0" marL="0" rtl="0" algn="l">
              <a:spcBef>
                <a:spcPts val="1200"/>
              </a:spcBef>
              <a:spcAft>
                <a:spcPts val="1200"/>
              </a:spcAft>
              <a:buNone/>
            </a:pPr>
            <a:r>
              <a:t/>
            </a:r>
            <a:endParaRPr sz="14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28"/>
          <p:cNvSpPr txBox="1"/>
          <p:nvPr>
            <p:ph type="title"/>
          </p:nvPr>
        </p:nvSpPr>
        <p:spPr>
          <a:xfrm>
            <a:off x="861225" y="214500"/>
            <a:ext cx="7505700" cy="622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Challenges</a:t>
            </a:r>
            <a:endParaRPr/>
          </a:p>
        </p:txBody>
      </p:sp>
      <p:sp>
        <p:nvSpPr>
          <p:cNvPr id="227" name="Google Shape;227;p28"/>
          <p:cNvSpPr txBox="1"/>
          <p:nvPr>
            <p:ph idx="1" type="body"/>
          </p:nvPr>
        </p:nvSpPr>
        <p:spPr>
          <a:xfrm>
            <a:off x="819150" y="889150"/>
            <a:ext cx="7505700" cy="3549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There are certain limitations and challenges of traffic simulation such as - </a:t>
            </a:r>
            <a:endParaRPr/>
          </a:p>
          <a:p>
            <a:pPr indent="-311150" lvl="0" marL="457200" rtl="0" algn="l">
              <a:spcBef>
                <a:spcPts val="1200"/>
              </a:spcBef>
              <a:spcAft>
                <a:spcPts val="0"/>
              </a:spcAft>
              <a:buSzPts val="1300"/>
              <a:buChar char="●"/>
            </a:pPr>
            <a:r>
              <a:rPr lang="en"/>
              <a:t>Challenges on model flexibility</a:t>
            </a:r>
            <a:endParaRPr/>
          </a:p>
          <a:p>
            <a:pPr indent="-311150" lvl="0" marL="457200" rtl="0" algn="l">
              <a:spcBef>
                <a:spcPts val="0"/>
              </a:spcBef>
              <a:spcAft>
                <a:spcPts val="0"/>
              </a:spcAft>
              <a:buSzPts val="1300"/>
              <a:buChar char="●"/>
            </a:pPr>
            <a:r>
              <a:rPr lang="en"/>
              <a:t>Challenges on model look-ahead capability</a:t>
            </a:r>
            <a:endParaRPr/>
          </a:p>
          <a:p>
            <a:pPr indent="-311150" lvl="0" marL="457200" rtl="0" algn="l">
              <a:spcBef>
                <a:spcPts val="0"/>
              </a:spcBef>
              <a:spcAft>
                <a:spcPts val="0"/>
              </a:spcAft>
              <a:buSzPts val="1300"/>
              <a:buChar char="●"/>
            </a:pPr>
            <a:r>
              <a:rPr lang="en"/>
              <a:t>Challenges on model </a:t>
            </a:r>
            <a:r>
              <a:rPr lang="en"/>
              <a:t>expandability</a:t>
            </a:r>
            <a:endParaRPr/>
          </a:p>
          <a:p>
            <a:pPr indent="-311150" lvl="0" marL="457200" rtl="0" algn="l">
              <a:spcBef>
                <a:spcPts val="0"/>
              </a:spcBef>
              <a:spcAft>
                <a:spcPts val="0"/>
              </a:spcAft>
              <a:buSzPts val="1300"/>
              <a:buChar char="●"/>
            </a:pPr>
            <a:r>
              <a:rPr lang="en"/>
              <a:t>Challenge of model consistency</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lang="en"/>
              <a:t>																</a:t>
            </a:r>
            <a:r>
              <a:rPr lang="en" sz="1400">
                <a:solidFill>
                  <a:schemeClr val="dk1"/>
                </a:solidFill>
                <a:highlight>
                  <a:schemeClr val="lt1"/>
                </a:highlight>
                <a:latin typeface="Lora"/>
                <a:ea typeface="Lora"/>
                <a:cs typeface="Lora"/>
                <a:sym typeface="Lora"/>
              </a:rPr>
              <a:t>Page - 08</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29"/>
          <p:cNvSpPr txBox="1"/>
          <p:nvPr>
            <p:ph type="title"/>
          </p:nvPr>
        </p:nvSpPr>
        <p:spPr>
          <a:xfrm>
            <a:off x="819150" y="235525"/>
            <a:ext cx="7505700" cy="65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Limitations and Future work</a:t>
            </a:r>
            <a:endParaRPr/>
          </a:p>
        </p:txBody>
      </p:sp>
      <p:sp>
        <p:nvSpPr>
          <p:cNvPr id="233" name="Google Shape;233;p29"/>
          <p:cNvSpPr txBox="1"/>
          <p:nvPr>
            <p:ph idx="1" type="body"/>
          </p:nvPr>
        </p:nvSpPr>
        <p:spPr>
          <a:xfrm>
            <a:off x="819150" y="889225"/>
            <a:ext cx="7505700" cy="3549600"/>
          </a:xfrm>
          <a:prstGeom prst="rect">
            <a:avLst/>
          </a:prstGeom>
        </p:spPr>
        <p:txBody>
          <a:bodyPr anchorCtr="0" anchor="t" bIns="91425" lIns="91425" spcFirstLastPara="1" rIns="91425" wrap="square" tIns="91425">
            <a:normAutofit lnSpcReduction="20000"/>
          </a:bodyPr>
          <a:lstStyle/>
          <a:p>
            <a:pPr indent="0" lvl="0" marL="0" rtl="0" algn="just">
              <a:lnSpc>
                <a:spcPct val="138000"/>
              </a:lnSpc>
              <a:spcBef>
                <a:spcPts val="0"/>
              </a:spcBef>
              <a:spcAft>
                <a:spcPts val="0"/>
              </a:spcAft>
              <a:buClr>
                <a:schemeClr val="dk1"/>
              </a:buClr>
              <a:buSzPts val="1100"/>
              <a:buFont typeface="Arial"/>
              <a:buNone/>
            </a:pPr>
            <a:r>
              <a:rPr lang="en" sz="1400">
                <a:latin typeface="Lora"/>
                <a:ea typeface="Lora"/>
                <a:cs typeface="Lora"/>
                <a:sym typeface="Lora"/>
              </a:rPr>
              <a:t>The limitations of this paper depends on the accuracy of the simulation and not being able to accurately simulate the conditions of Dhaka city. Certain things were not taken into account such as in some parts of Dhaka city and highways , vehicles are parked, street vendors block the sideways of roads which cause poorer traffic flow leading to traffic jams. Simulation of rickshaw (local form of transportation) behavior is complex and lacks data. The roads and highways are also blocked when VIP persons move in the city. This drastically reduces traffic flow. Such conditions were not applied in the simulation. This reduced the accuracy of simulated traffic flow. Further works can be done with these scenarios taken into account and optimizing the city in such a manner so that the simulated traffic flow can be the most accurate as possible. </a:t>
            </a:r>
            <a:endParaRPr sz="1400">
              <a:latin typeface="Lora"/>
              <a:ea typeface="Lora"/>
              <a:cs typeface="Lora"/>
              <a:sym typeface="Lora"/>
            </a:endParaRPr>
          </a:p>
          <a:p>
            <a:pPr indent="0" lvl="0" marL="0" rtl="0" algn="l">
              <a:spcBef>
                <a:spcPts val="0"/>
              </a:spcBef>
              <a:spcAft>
                <a:spcPts val="0"/>
              </a:spcAft>
              <a:buClr>
                <a:schemeClr val="dk1"/>
              </a:buClr>
              <a:buSzPts val="1100"/>
              <a:buFont typeface="Arial"/>
              <a:buNone/>
            </a:pPr>
            <a:r>
              <a:t/>
            </a:r>
            <a:endParaRPr sz="1100"/>
          </a:p>
          <a:p>
            <a:pPr indent="0" lvl="0" marL="0" rtl="0" algn="l">
              <a:spcBef>
                <a:spcPts val="0"/>
              </a:spcBef>
              <a:spcAft>
                <a:spcPts val="0"/>
              </a:spcAft>
              <a:buClr>
                <a:schemeClr val="dk1"/>
              </a:buClr>
              <a:buSzPts val="1100"/>
              <a:buFont typeface="Arial"/>
              <a:buNone/>
            </a:pPr>
            <a:r>
              <a:t/>
            </a:r>
            <a:endParaRPr sz="1100">
              <a:solidFill>
                <a:schemeClr val="dk1"/>
              </a:solidFill>
            </a:endParaRPr>
          </a:p>
          <a:p>
            <a:pPr indent="0" lvl="0" marL="0" rtl="0" algn="l">
              <a:spcBef>
                <a:spcPts val="1200"/>
              </a:spcBef>
              <a:spcAft>
                <a:spcPts val="120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30"/>
          <p:cNvSpPr txBox="1"/>
          <p:nvPr>
            <p:ph type="title"/>
          </p:nvPr>
        </p:nvSpPr>
        <p:spPr>
          <a:xfrm>
            <a:off x="756025" y="235550"/>
            <a:ext cx="7505700" cy="63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Conclusion</a:t>
            </a:r>
            <a:endParaRPr/>
          </a:p>
        </p:txBody>
      </p:sp>
      <p:sp>
        <p:nvSpPr>
          <p:cNvPr id="239" name="Google Shape;239;p30"/>
          <p:cNvSpPr txBox="1"/>
          <p:nvPr>
            <p:ph idx="1" type="body"/>
          </p:nvPr>
        </p:nvSpPr>
        <p:spPr>
          <a:xfrm>
            <a:off x="819150" y="783975"/>
            <a:ext cx="7505700" cy="3654900"/>
          </a:xfrm>
          <a:prstGeom prst="rect">
            <a:avLst/>
          </a:prstGeom>
        </p:spPr>
        <p:txBody>
          <a:bodyPr anchorCtr="0" anchor="t" bIns="91425" lIns="91425" spcFirstLastPara="1" rIns="91425" wrap="square" tIns="91425">
            <a:normAutofit fontScale="85000" lnSpcReduction="10000"/>
          </a:bodyPr>
          <a:lstStyle/>
          <a:p>
            <a:pPr indent="0" lvl="0" marL="0" rtl="0" algn="l">
              <a:spcBef>
                <a:spcPts val="0"/>
              </a:spcBef>
              <a:spcAft>
                <a:spcPts val="0"/>
              </a:spcAft>
              <a:buNone/>
            </a:pPr>
            <a:r>
              <a:rPr lang="en" sz="1400">
                <a:latin typeface="Lora"/>
                <a:ea typeface="Lora"/>
                <a:cs typeface="Lora"/>
                <a:sym typeface="Lora"/>
              </a:rPr>
              <a:t>In conclusion, this research paper dealt with the traffic flow simulation in Dhaka city which was simulated with our custom designed Dhaka city in City Skyline traffic simulator and then data was generated by running the traffic flow simulation where various datasets were generated depending on various types of input parameters. The generated data of the simulation were used to understand the traffic conditions of Dhaka city where it was possible to deeply understand the main causes of traffic jams in Dhaka city and some effective solutions were determined with those deeper understanding of how traffic flow changes based on certain parameters in Dhaka city. Traffic flow becomes poor in Dhaka city causing traffic jams during peak hours when the number of vehicles on highways , roads is at peak level. The poor obedience of traffic laws and not using traffic light controlled traffic systems were also responsible for poor traffic flow. Maintaining traffic laws strictly and use of traffic lights in all intersections will also increase traffic flow in Dhaka city which can solve the traffic jams in Dhaka city.</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lang="en"/>
              <a:t>																</a:t>
            </a:r>
            <a:r>
              <a:rPr lang="en" sz="1400">
                <a:highlight>
                  <a:schemeClr val="lt1"/>
                </a:highlight>
                <a:latin typeface="Lora"/>
                <a:ea typeface="Lora"/>
                <a:cs typeface="Lora"/>
                <a:sym typeface="Lora"/>
              </a:rPr>
              <a:t>Page - 10</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31"/>
          <p:cNvSpPr txBox="1"/>
          <p:nvPr>
            <p:ph type="title"/>
          </p:nvPr>
        </p:nvSpPr>
        <p:spPr>
          <a:xfrm>
            <a:off x="1888684" y="1746100"/>
            <a:ext cx="5377500" cy="16461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Thank you</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14"/>
          <p:cNvSpPr txBox="1"/>
          <p:nvPr>
            <p:ph idx="1" type="subTitle"/>
          </p:nvPr>
        </p:nvSpPr>
        <p:spPr>
          <a:xfrm>
            <a:off x="1858700" y="3413158"/>
            <a:ext cx="5361300" cy="52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chemeClr val="dk1"/>
                </a:solidFill>
                <a:highlight>
                  <a:schemeClr val="lt1"/>
                </a:highlight>
                <a:latin typeface="Lora"/>
                <a:ea typeface="Lora"/>
                <a:cs typeface="Lora"/>
                <a:sym typeface="Lora"/>
              </a:rPr>
              <a:t>Page - 02</a:t>
            </a:r>
            <a:endParaRPr sz="1400">
              <a:solidFill>
                <a:schemeClr val="dk1"/>
              </a:solidFill>
              <a:highlight>
                <a:schemeClr val="lt1"/>
              </a:highlight>
              <a:latin typeface="Lora"/>
              <a:ea typeface="Lora"/>
              <a:cs typeface="Lora"/>
              <a:sym typeface="Lora"/>
            </a:endParaRPr>
          </a:p>
          <a:p>
            <a:pPr indent="0" lvl="0" marL="0" rtl="0" algn="ctr">
              <a:spcBef>
                <a:spcPts val="0"/>
              </a:spcBef>
              <a:spcAft>
                <a:spcPts val="0"/>
              </a:spcAft>
              <a:buNone/>
            </a:pPr>
            <a:r>
              <a:rPr lang="en"/>
              <a:t>   </a:t>
            </a:r>
            <a:endParaRPr/>
          </a:p>
        </p:txBody>
      </p:sp>
      <p:pic>
        <p:nvPicPr>
          <p:cNvPr id="135" name="Google Shape;135;p14"/>
          <p:cNvPicPr preferRelativeResize="0"/>
          <p:nvPr/>
        </p:nvPicPr>
        <p:blipFill>
          <a:blip r:embed="rId3">
            <a:alphaModFix/>
          </a:blip>
          <a:stretch>
            <a:fillRect/>
          </a:stretch>
        </p:blipFill>
        <p:spPr>
          <a:xfrm>
            <a:off x="4572000" y="30687"/>
            <a:ext cx="4662275" cy="5082125"/>
          </a:xfrm>
          <a:prstGeom prst="rect">
            <a:avLst/>
          </a:prstGeom>
          <a:noFill/>
          <a:ln>
            <a:noFill/>
          </a:ln>
        </p:spPr>
      </p:pic>
      <p:sp>
        <p:nvSpPr>
          <p:cNvPr id="136" name="Google Shape;136;p14"/>
          <p:cNvSpPr txBox="1"/>
          <p:nvPr>
            <p:ph type="ctrTitle"/>
          </p:nvPr>
        </p:nvSpPr>
        <p:spPr>
          <a:xfrm>
            <a:off x="67800" y="1847700"/>
            <a:ext cx="4504200" cy="14481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a:latin typeface="Poppins"/>
                <a:ea typeface="Poppins"/>
                <a:cs typeface="Poppins"/>
                <a:sym typeface="Poppins"/>
              </a:rPr>
              <a:t>Simulating Traffic Flow</a:t>
            </a:r>
            <a:r>
              <a:rPr lang="en">
                <a:latin typeface="Poppins"/>
                <a:ea typeface="Poppins"/>
                <a:cs typeface="Poppins"/>
                <a:sym typeface="Poppins"/>
              </a:rPr>
              <a:t> in Dhaka City</a:t>
            </a:r>
            <a:endParaRPr>
              <a:latin typeface="Poppins"/>
              <a:ea typeface="Poppins"/>
              <a:cs typeface="Poppins"/>
              <a:sym typeface="Poppin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15"/>
          <p:cNvSpPr txBox="1"/>
          <p:nvPr>
            <p:ph type="title"/>
          </p:nvPr>
        </p:nvSpPr>
        <p:spPr>
          <a:xfrm>
            <a:off x="311700" y="197875"/>
            <a:ext cx="7505700" cy="638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Abstract</a:t>
            </a:r>
            <a:endParaRPr/>
          </a:p>
        </p:txBody>
      </p:sp>
      <p:sp>
        <p:nvSpPr>
          <p:cNvPr id="142" name="Google Shape;142;p15"/>
          <p:cNvSpPr txBox="1"/>
          <p:nvPr>
            <p:ph idx="1" type="body"/>
          </p:nvPr>
        </p:nvSpPr>
        <p:spPr>
          <a:xfrm>
            <a:off x="311700" y="752425"/>
            <a:ext cx="5002800" cy="41229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en" sz="1200">
                <a:highlight>
                  <a:schemeClr val="dk1"/>
                </a:highlight>
                <a:latin typeface="Roboto"/>
                <a:ea typeface="Roboto"/>
                <a:cs typeface="Roboto"/>
                <a:sym typeface="Roboto"/>
              </a:rPr>
              <a:t>This research delves into the complexities of urban traffic congestion, focusing on cities like Dhaka, where traffic issues lead to inconvenience, delays, and environmental harm. Using City Skyline within the Unity game engine, the study simulates Dhaka's traffic flow, employing microscopic models like the Intelligent Driver Model to represent individual vehicle behaviors. It explores diverse scenarios, including varying vehicle occupancy and different control mechanisms like traffic police and lights.</a:t>
            </a:r>
            <a:endParaRPr sz="1200">
              <a:highlight>
                <a:schemeClr val="dk1"/>
              </a:highlight>
              <a:latin typeface="Roboto"/>
              <a:ea typeface="Roboto"/>
              <a:cs typeface="Roboto"/>
              <a:sym typeface="Roboto"/>
            </a:endParaRPr>
          </a:p>
          <a:p>
            <a:pPr indent="0" lvl="0" marL="0" rtl="0" algn="l">
              <a:spcBef>
                <a:spcPts val="1500"/>
              </a:spcBef>
              <a:spcAft>
                <a:spcPts val="0"/>
              </a:spcAft>
              <a:buNone/>
            </a:pPr>
            <a:r>
              <a:rPr lang="en" sz="1200">
                <a:highlight>
                  <a:schemeClr val="dk1"/>
                </a:highlight>
                <a:latin typeface="Roboto"/>
                <a:ea typeface="Roboto"/>
                <a:cs typeface="Roboto"/>
                <a:sym typeface="Roboto"/>
              </a:rPr>
              <a:t>The primary goal is understanding traffic flow issues, identifying problem areas, and proposing effective solutions. Through experiments involving policy testing, lane configurations, and infrastructure constraints, the study aimed to optimize traffic flow. Leveraging City Skyline's capabilities, custom policies and dynamic interactions within the simulation were implemented.</a:t>
            </a:r>
            <a:endParaRPr sz="1200">
              <a:highlight>
                <a:schemeClr val="dk1"/>
              </a:highlight>
              <a:latin typeface="Roboto"/>
              <a:ea typeface="Roboto"/>
              <a:cs typeface="Roboto"/>
              <a:sym typeface="Roboto"/>
            </a:endParaRPr>
          </a:p>
          <a:p>
            <a:pPr indent="0" lvl="0" marL="0" rtl="0" algn="l">
              <a:spcBef>
                <a:spcPts val="1500"/>
              </a:spcBef>
              <a:spcAft>
                <a:spcPts val="0"/>
              </a:spcAft>
              <a:buNone/>
            </a:pPr>
            <a:r>
              <a:rPr lang="en" sz="1200">
                <a:highlight>
                  <a:schemeClr val="dk1"/>
                </a:highlight>
                <a:latin typeface="Roboto"/>
                <a:ea typeface="Roboto"/>
                <a:cs typeface="Roboto"/>
                <a:sym typeface="Roboto"/>
              </a:rPr>
              <a:t>Results yielded valuable insights into Dhaka's traffic dynamics, highlighting the impact of traffic control measures and law adherence. Heatmaps and visualizations underscored the efficacy of enforcing traffic laws and implementing traffic light-controlled systems in alleviating congestion.</a:t>
            </a:r>
            <a:endParaRPr sz="1200">
              <a:highlight>
                <a:schemeClr val="dk1"/>
              </a:highlight>
              <a:latin typeface="Roboto"/>
              <a:ea typeface="Roboto"/>
              <a:cs typeface="Roboto"/>
              <a:sym typeface="Roboto"/>
            </a:endParaRPr>
          </a:p>
          <a:p>
            <a:pPr indent="0" lvl="0" marL="0" rtl="0" algn="l">
              <a:spcBef>
                <a:spcPts val="1500"/>
              </a:spcBef>
              <a:spcAft>
                <a:spcPts val="0"/>
              </a:spcAft>
              <a:buNone/>
            </a:pPr>
            <a:r>
              <a:rPr lang="en" sz="1200">
                <a:highlight>
                  <a:schemeClr val="dk1"/>
                </a:highlight>
                <a:latin typeface="Roboto"/>
                <a:ea typeface="Roboto"/>
                <a:cs typeface="Roboto"/>
                <a:sym typeface="Roboto"/>
              </a:rPr>
              <a:t>In summary, the research advances our understanding of urban traffic dynamics and offers practical solutions for managing congestion. Despite simulation limitations, future enhancements targeting real-world factors like parked vehicles and pedestrian behavior could further improve the </a:t>
            </a:r>
            <a:r>
              <a:rPr lang="en" sz="1200">
                <a:highlight>
                  <a:schemeClr val="dk1"/>
                </a:highlight>
                <a:latin typeface="Roboto"/>
                <a:ea typeface="Roboto"/>
                <a:cs typeface="Roboto"/>
                <a:sym typeface="Roboto"/>
              </a:rPr>
              <a:t>simulation</a:t>
            </a:r>
            <a:r>
              <a:rPr lang="en" sz="1200">
                <a:highlight>
                  <a:schemeClr val="dk1"/>
                </a:highlight>
                <a:latin typeface="Roboto"/>
                <a:ea typeface="Roboto"/>
                <a:cs typeface="Roboto"/>
                <a:sym typeface="Roboto"/>
              </a:rPr>
              <a:t> accuracy.</a:t>
            </a:r>
            <a:endParaRPr sz="1200">
              <a:highlight>
                <a:schemeClr val="dk1"/>
              </a:highlight>
              <a:latin typeface="Roboto"/>
              <a:ea typeface="Roboto"/>
              <a:cs typeface="Roboto"/>
              <a:sym typeface="Roboto"/>
            </a:endParaRPr>
          </a:p>
          <a:p>
            <a:pPr indent="0" lvl="0" marL="0" rtl="0" algn="l">
              <a:spcBef>
                <a:spcPts val="0"/>
              </a:spcBef>
              <a:spcAft>
                <a:spcPts val="1200"/>
              </a:spcAft>
              <a:buNone/>
            </a:pPr>
            <a:r>
              <a:t/>
            </a:r>
            <a:endParaRPr sz="3275">
              <a:solidFill>
                <a:srgbClr val="000000"/>
              </a:solidFill>
              <a:latin typeface="Lora"/>
              <a:ea typeface="Lora"/>
              <a:cs typeface="Lora"/>
              <a:sym typeface="Lora"/>
            </a:endParaRPr>
          </a:p>
        </p:txBody>
      </p:sp>
      <p:pic>
        <p:nvPicPr>
          <p:cNvPr id="143" name="Google Shape;143;p15"/>
          <p:cNvPicPr preferRelativeResize="0"/>
          <p:nvPr/>
        </p:nvPicPr>
        <p:blipFill>
          <a:blip r:embed="rId3">
            <a:alphaModFix/>
          </a:blip>
          <a:stretch>
            <a:fillRect/>
          </a:stretch>
        </p:blipFill>
        <p:spPr>
          <a:xfrm>
            <a:off x="5251400" y="313100"/>
            <a:ext cx="3790899" cy="451729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16"/>
          <p:cNvSpPr txBox="1"/>
          <p:nvPr>
            <p:ph type="title"/>
          </p:nvPr>
        </p:nvSpPr>
        <p:spPr>
          <a:xfrm>
            <a:off x="429975" y="203975"/>
            <a:ext cx="7505700" cy="695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Introduction</a:t>
            </a:r>
            <a:endParaRPr/>
          </a:p>
        </p:txBody>
      </p:sp>
      <p:sp>
        <p:nvSpPr>
          <p:cNvPr id="149" name="Google Shape;149;p16"/>
          <p:cNvSpPr txBox="1"/>
          <p:nvPr>
            <p:ph idx="1" type="body"/>
          </p:nvPr>
        </p:nvSpPr>
        <p:spPr>
          <a:xfrm>
            <a:off x="339400" y="720850"/>
            <a:ext cx="8477700" cy="4091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200">
                <a:highlight>
                  <a:schemeClr val="dk1"/>
                </a:highlight>
                <a:latin typeface="Lora"/>
                <a:ea typeface="Lora"/>
                <a:cs typeface="Lora"/>
                <a:sym typeface="Lora"/>
              </a:rPr>
              <a:t>This research tackles urban traffic congestion, a major issue in cities like Dhaka, causing inconvenience, delays, and pollution. By simulating Dhaka's traffic using City Skyline in Unity, the study explores microscopic models, notably the Intelligent Driver Model, to understand vehicle behaviors. It delves into various scenarios, examining factors like occupancy, law adherence, and traffic control efficacy to identify congestion causes and propose solutions.</a:t>
            </a:r>
            <a:endParaRPr sz="1200">
              <a:highlight>
                <a:schemeClr val="dk1"/>
              </a:highlight>
              <a:latin typeface="Lora"/>
              <a:ea typeface="Lora"/>
              <a:cs typeface="Lora"/>
              <a:sym typeface="Lora"/>
            </a:endParaRPr>
          </a:p>
          <a:p>
            <a:pPr indent="0" lvl="0" marL="0" rtl="0" algn="l">
              <a:spcBef>
                <a:spcPts val="1500"/>
              </a:spcBef>
              <a:spcAft>
                <a:spcPts val="0"/>
              </a:spcAft>
              <a:buNone/>
            </a:pPr>
            <a:r>
              <a:rPr lang="en" sz="1200">
                <a:highlight>
                  <a:schemeClr val="dk1"/>
                </a:highlight>
                <a:latin typeface="Lora"/>
                <a:ea typeface="Lora"/>
                <a:cs typeface="Lora"/>
                <a:sym typeface="Lora"/>
              </a:rPr>
              <a:t>The goal is optimizing traffic within existing infrastructure limitations by testing different policies and lane configurations. Leveraging City </a:t>
            </a:r>
            <a:r>
              <a:rPr lang="en" sz="1200">
                <a:highlight>
                  <a:schemeClr val="dk1"/>
                </a:highlight>
                <a:latin typeface="Lora"/>
                <a:ea typeface="Lora"/>
                <a:cs typeface="Lora"/>
                <a:sym typeface="Lora"/>
              </a:rPr>
              <a:t>Skylines</a:t>
            </a:r>
            <a:r>
              <a:rPr lang="en" sz="1200">
                <a:highlight>
                  <a:schemeClr val="dk1"/>
                </a:highlight>
                <a:latin typeface="Lora"/>
                <a:ea typeface="Lora"/>
                <a:cs typeface="Lora"/>
                <a:sym typeface="Lora"/>
              </a:rPr>
              <a:t> modding capabilities, the research implements custom strategies, offering valuable insights into traffic flow factors.</a:t>
            </a:r>
            <a:endParaRPr sz="1200">
              <a:highlight>
                <a:schemeClr val="dk1"/>
              </a:highlight>
              <a:latin typeface="Lora"/>
              <a:ea typeface="Lora"/>
              <a:cs typeface="Lora"/>
              <a:sym typeface="Lora"/>
            </a:endParaRPr>
          </a:p>
          <a:p>
            <a:pPr indent="0" lvl="0" marL="0" rtl="0" algn="l">
              <a:spcBef>
                <a:spcPts val="1500"/>
              </a:spcBef>
              <a:spcAft>
                <a:spcPts val="0"/>
              </a:spcAft>
              <a:buNone/>
            </a:pPr>
            <a:r>
              <a:rPr lang="en" sz="1200">
                <a:highlight>
                  <a:schemeClr val="dk1"/>
                </a:highlight>
                <a:latin typeface="Lora"/>
                <a:ea typeface="Lora"/>
                <a:cs typeface="Lora"/>
                <a:sym typeface="Lora"/>
              </a:rPr>
              <a:t>Analyzing variables like traffic control and law adherence through heatmaps and visualizations, the study emphasizes enforcing laws and using traffic lights to ease congestion in Dhaka.</a:t>
            </a:r>
            <a:endParaRPr sz="1200">
              <a:highlight>
                <a:schemeClr val="dk1"/>
              </a:highlight>
              <a:latin typeface="Lora"/>
              <a:ea typeface="Lora"/>
              <a:cs typeface="Lora"/>
              <a:sym typeface="Lora"/>
            </a:endParaRPr>
          </a:p>
          <a:p>
            <a:pPr indent="0" lvl="0" marL="0" rtl="0" algn="l">
              <a:spcBef>
                <a:spcPts val="1500"/>
              </a:spcBef>
              <a:spcAft>
                <a:spcPts val="0"/>
              </a:spcAft>
              <a:buNone/>
            </a:pPr>
            <a:r>
              <a:rPr lang="en" sz="1200">
                <a:highlight>
                  <a:schemeClr val="dk1"/>
                </a:highlight>
                <a:latin typeface="Lora"/>
                <a:ea typeface="Lora"/>
                <a:cs typeface="Lora"/>
                <a:sym typeface="Lora"/>
              </a:rPr>
              <a:t>Ultimately, this research enhances understanding of urban traffic dynamics, suggesting practical ways to manage congestion. Acknowledging simulation limitations, it paves the way for future improvements in traffic flow simulations.</a:t>
            </a:r>
            <a:endParaRPr sz="1200">
              <a:highlight>
                <a:schemeClr val="dk1"/>
              </a:highlight>
              <a:latin typeface="Lora"/>
              <a:ea typeface="Lora"/>
              <a:cs typeface="Lora"/>
              <a:sym typeface="Lora"/>
            </a:endParaRPr>
          </a:p>
          <a:p>
            <a:pPr indent="0" lvl="0" marL="0" rtl="0" algn="l">
              <a:spcBef>
                <a:spcPts val="0"/>
              </a:spcBef>
              <a:spcAft>
                <a:spcPts val="120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17"/>
          <p:cNvSpPr txBox="1"/>
          <p:nvPr>
            <p:ph type="title"/>
          </p:nvPr>
        </p:nvSpPr>
        <p:spPr>
          <a:xfrm>
            <a:off x="819150" y="438725"/>
            <a:ext cx="7505700" cy="69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Why simulate Traffic Flow ?</a:t>
            </a:r>
            <a:endParaRPr/>
          </a:p>
        </p:txBody>
      </p:sp>
      <p:sp>
        <p:nvSpPr>
          <p:cNvPr id="155" name="Google Shape;155;p17"/>
          <p:cNvSpPr txBox="1"/>
          <p:nvPr>
            <p:ph idx="1" type="body"/>
          </p:nvPr>
        </p:nvSpPr>
        <p:spPr>
          <a:xfrm>
            <a:off x="819150" y="1172800"/>
            <a:ext cx="7505700" cy="3265800"/>
          </a:xfrm>
          <a:prstGeom prst="rect">
            <a:avLst/>
          </a:prstGeom>
        </p:spPr>
        <p:txBody>
          <a:bodyPr anchorCtr="0" anchor="t" bIns="91425" lIns="91425" spcFirstLastPara="1" rIns="91425" wrap="square" tIns="91425">
            <a:normAutofit fontScale="32500" lnSpcReduction="20000"/>
          </a:bodyPr>
          <a:lstStyle/>
          <a:p>
            <a:pPr indent="0" lvl="0" marL="0" rtl="0" algn="l">
              <a:lnSpc>
                <a:spcPct val="115000"/>
              </a:lnSpc>
              <a:spcBef>
                <a:spcPts val="0"/>
              </a:spcBef>
              <a:spcAft>
                <a:spcPts val="0"/>
              </a:spcAft>
              <a:buNone/>
            </a:pPr>
            <a:r>
              <a:rPr lang="en" sz="4278">
                <a:latin typeface="Lora"/>
                <a:ea typeface="Lora"/>
                <a:cs typeface="Lora"/>
                <a:sym typeface="Lora"/>
              </a:rPr>
              <a:t>The main reason behind simulating traffic flow is to generate data without real world. Instead of testing new ideas in real world we can simulate the traffic flow, test our </a:t>
            </a:r>
            <a:r>
              <a:rPr lang="en" sz="4278">
                <a:latin typeface="Lora"/>
                <a:ea typeface="Lora"/>
                <a:cs typeface="Lora"/>
                <a:sym typeface="Lora"/>
              </a:rPr>
              <a:t>new ideas there without having to interact with the real world. This helps accelerate the optimization and data gather of traffic systems. Simulation is much cheaper and faster alternative to real world testing. The few objectives of simulating traffic flow in Dhaka city are as follows:</a:t>
            </a:r>
            <a:endParaRPr sz="4278">
              <a:latin typeface="Lora"/>
              <a:ea typeface="Lora"/>
              <a:cs typeface="Lora"/>
              <a:sym typeface="Lora"/>
            </a:endParaRPr>
          </a:p>
          <a:p>
            <a:pPr indent="-316903" lvl="0" marL="457200" rtl="0" algn="l">
              <a:lnSpc>
                <a:spcPct val="115000"/>
              </a:lnSpc>
              <a:spcBef>
                <a:spcPts val="1200"/>
              </a:spcBef>
              <a:spcAft>
                <a:spcPts val="0"/>
              </a:spcAft>
              <a:buSzPct val="100000"/>
              <a:buFont typeface="Lora"/>
              <a:buChar char="●"/>
            </a:pPr>
            <a:r>
              <a:rPr lang="en" sz="4278">
                <a:latin typeface="Lora"/>
                <a:ea typeface="Lora"/>
                <a:cs typeface="Lora"/>
                <a:sym typeface="Lora"/>
              </a:rPr>
              <a:t>To understand the traffic infrastructure in Dhaka city</a:t>
            </a:r>
            <a:endParaRPr sz="4278">
              <a:latin typeface="Lora"/>
              <a:ea typeface="Lora"/>
              <a:cs typeface="Lora"/>
              <a:sym typeface="Lora"/>
            </a:endParaRPr>
          </a:p>
          <a:p>
            <a:pPr indent="-316903" lvl="0" marL="457200" rtl="0" algn="l">
              <a:lnSpc>
                <a:spcPct val="115000"/>
              </a:lnSpc>
              <a:spcBef>
                <a:spcPts val="0"/>
              </a:spcBef>
              <a:spcAft>
                <a:spcPts val="0"/>
              </a:spcAft>
              <a:buSzPct val="100000"/>
              <a:buFont typeface="Lora"/>
              <a:buChar char="●"/>
            </a:pPr>
            <a:r>
              <a:rPr lang="en" sz="4278">
                <a:latin typeface="Lora"/>
                <a:ea typeface="Lora"/>
                <a:cs typeface="Lora"/>
                <a:sym typeface="Lora"/>
              </a:rPr>
              <a:t>The understand the causes and effects of traffic jams in Dhaka city</a:t>
            </a:r>
            <a:endParaRPr sz="4278">
              <a:latin typeface="Lora"/>
              <a:ea typeface="Lora"/>
              <a:cs typeface="Lora"/>
              <a:sym typeface="Lora"/>
            </a:endParaRPr>
          </a:p>
          <a:p>
            <a:pPr indent="-316903" lvl="0" marL="457200" rtl="0" algn="l">
              <a:lnSpc>
                <a:spcPct val="115000"/>
              </a:lnSpc>
              <a:spcBef>
                <a:spcPts val="0"/>
              </a:spcBef>
              <a:spcAft>
                <a:spcPts val="0"/>
              </a:spcAft>
              <a:buSzPct val="100000"/>
              <a:buFont typeface="Lora"/>
              <a:buChar char="●"/>
            </a:pPr>
            <a:r>
              <a:rPr lang="en" sz="4278">
                <a:latin typeface="Lora"/>
                <a:ea typeface="Lora"/>
                <a:cs typeface="Lora"/>
                <a:sym typeface="Lora"/>
              </a:rPr>
              <a:t>To find some effective solutions to traffic jams</a:t>
            </a:r>
            <a:endParaRPr sz="4278">
              <a:latin typeface="Lora"/>
              <a:ea typeface="Lora"/>
              <a:cs typeface="Lora"/>
              <a:sym typeface="Lora"/>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
              <a:t>																</a:t>
            </a:r>
            <a:r>
              <a:rPr lang="en" sz="1400">
                <a:solidFill>
                  <a:schemeClr val="dk1"/>
                </a:solidFill>
                <a:highlight>
                  <a:schemeClr val="lt1"/>
                </a:highlight>
                <a:latin typeface="Lora"/>
                <a:ea typeface="Lora"/>
                <a:cs typeface="Lora"/>
                <a:sym typeface="Lora"/>
              </a:rPr>
              <a:t>Page - 04</a:t>
            </a:r>
            <a:endParaRPr sz="1400">
              <a:solidFill>
                <a:schemeClr val="dk1"/>
              </a:solidFill>
              <a:highlight>
                <a:schemeClr val="lt1"/>
              </a:highlight>
              <a:latin typeface="Lora"/>
              <a:ea typeface="Lora"/>
              <a:cs typeface="Lora"/>
              <a:sym typeface="Lora"/>
            </a:endParaRPr>
          </a:p>
          <a:p>
            <a:pPr indent="0" lvl="0" marL="0" rtl="0" algn="l">
              <a:spcBef>
                <a:spcPts val="1200"/>
              </a:spcBef>
              <a:spcAft>
                <a:spcPts val="120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18"/>
          <p:cNvSpPr txBox="1"/>
          <p:nvPr>
            <p:ph type="title"/>
          </p:nvPr>
        </p:nvSpPr>
        <p:spPr>
          <a:xfrm>
            <a:off x="819150" y="267400"/>
            <a:ext cx="7505700" cy="541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Usefulness of traffic simulation	</a:t>
            </a:r>
            <a:endParaRPr/>
          </a:p>
        </p:txBody>
      </p:sp>
      <p:sp>
        <p:nvSpPr>
          <p:cNvPr id="161" name="Google Shape;161;p18"/>
          <p:cNvSpPr txBox="1"/>
          <p:nvPr>
            <p:ph idx="1" type="body"/>
          </p:nvPr>
        </p:nvSpPr>
        <p:spPr>
          <a:xfrm>
            <a:off x="819150" y="873000"/>
            <a:ext cx="7505700" cy="3565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400"/>
              <a:t>Traffic simulation is an important tool to enable planners to use available budgets and resources as efficiently as possible when expanding or reconstructing transportation systems. Simulation models help to understand the effects that different </a:t>
            </a:r>
            <a:r>
              <a:rPr lang="en" sz="1400"/>
              <a:t>measures have on traffic volume and traffic flow under different circumstances. So, simulating traffic creates a solid basis for good and cost-effective decisions - making traffic and mobility safe, sustainable, equitable and resilient. In short, it helps to create future-oriented mobility. For example, the effectiveness of a flyover, bridge, tunnels or other systems can be measured using the traffic flow simulation and it helps take the most effective decision as </a:t>
            </a:r>
            <a:r>
              <a:rPr lang="en" sz="1400"/>
              <a:t>possible</a:t>
            </a:r>
            <a:r>
              <a:rPr lang="en" sz="1400"/>
              <a:t> and it also reduces unnecessary high costs of traffic projects. Traffic simulation also helps build more </a:t>
            </a:r>
            <a:r>
              <a:rPr lang="en" sz="1400"/>
              <a:t>safer roads, flyover and other road stuffs.</a:t>
            </a:r>
            <a:endParaRPr sz="1400"/>
          </a:p>
          <a:p>
            <a:pPr indent="0" lvl="0" marL="0" rtl="0" algn="l">
              <a:spcBef>
                <a:spcPts val="1200"/>
              </a:spcBef>
              <a:spcAft>
                <a:spcPts val="0"/>
              </a:spcAft>
              <a:buNone/>
            </a:pPr>
            <a:r>
              <a:t/>
            </a:r>
            <a:endParaRPr sz="1400"/>
          </a:p>
          <a:p>
            <a:pPr indent="0" lvl="0" marL="0" rtl="0" algn="l">
              <a:spcBef>
                <a:spcPts val="1200"/>
              </a:spcBef>
              <a:spcAft>
                <a:spcPts val="1200"/>
              </a:spcAft>
              <a:buNone/>
            </a:pPr>
            <a:r>
              <a:rPr lang="en" sz="1400"/>
              <a:t>																Page - 05</a:t>
            </a:r>
            <a:endParaRPr sz="14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19"/>
          <p:cNvSpPr txBox="1"/>
          <p:nvPr>
            <p:ph type="title"/>
          </p:nvPr>
        </p:nvSpPr>
        <p:spPr>
          <a:xfrm>
            <a:off x="819150" y="203150"/>
            <a:ext cx="7505700" cy="552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Our plans</a:t>
            </a:r>
            <a:endParaRPr/>
          </a:p>
        </p:txBody>
      </p:sp>
      <p:sp>
        <p:nvSpPr>
          <p:cNvPr id="167" name="Google Shape;167;p19"/>
          <p:cNvSpPr txBox="1"/>
          <p:nvPr>
            <p:ph idx="1" type="body"/>
          </p:nvPr>
        </p:nvSpPr>
        <p:spPr>
          <a:xfrm>
            <a:off x="819150" y="755150"/>
            <a:ext cx="7505700" cy="368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We have certain plans regarding this traffic </a:t>
            </a:r>
            <a:r>
              <a:rPr lang="en"/>
              <a:t>simulation</a:t>
            </a:r>
            <a:r>
              <a:rPr lang="en"/>
              <a:t> in Dhaka city such as - </a:t>
            </a:r>
            <a:endParaRPr/>
          </a:p>
          <a:p>
            <a:pPr indent="-311150" lvl="0" marL="457200" rtl="0" algn="l">
              <a:spcBef>
                <a:spcPts val="1200"/>
              </a:spcBef>
              <a:spcAft>
                <a:spcPts val="0"/>
              </a:spcAft>
              <a:buSzPts val="1300"/>
              <a:buChar char="●"/>
            </a:pPr>
            <a:r>
              <a:rPr lang="en"/>
              <a:t>Simulate traffic flow in major areas such as Mohakhali, Bijoy sarani, Banani to see how the number of traffics, speed, intersection affect traffic flow there.</a:t>
            </a:r>
            <a:endParaRPr/>
          </a:p>
          <a:p>
            <a:pPr indent="-311150" lvl="0" marL="457200" rtl="0" algn="l">
              <a:spcBef>
                <a:spcPts val="0"/>
              </a:spcBef>
              <a:spcAft>
                <a:spcPts val="0"/>
              </a:spcAft>
              <a:buSzPts val="1300"/>
              <a:buChar char="●"/>
            </a:pPr>
            <a:r>
              <a:rPr lang="en"/>
              <a:t>To understand the cause and level of traffic jam.</a:t>
            </a:r>
            <a:endParaRPr/>
          </a:p>
          <a:p>
            <a:pPr indent="-311150" lvl="0" marL="457200" rtl="0" algn="l">
              <a:spcBef>
                <a:spcPts val="0"/>
              </a:spcBef>
              <a:spcAft>
                <a:spcPts val="0"/>
              </a:spcAft>
              <a:buSzPts val="1300"/>
              <a:buChar char="●"/>
            </a:pPr>
            <a:r>
              <a:rPr lang="en"/>
              <a:t>To understand how to find some effective ways of solving traffic jam issue.</a:t>
            </a:r>
            <a:endParaRPr/>
          </a:p>
          <a:p>
            <a:pPr indent="-311150" lvl="0" marL="457200" rtl="0" algn="l">
              <a:spcBef>
                <a:spcPts val="0"/>
              </a:spcBef>
              <a:spcAft>
                <a:spcPts val="0"/>
              </a:spcAft>
              <a:buSzPts val="1300"/>
              <a:buChar char="●"/>
            </a:pPr>
            <a:r>
              <a:rPr lang="en"/>
              <a:t>To understand how width of highway can affect traffic flow.</a:t>
            </a:r>
            <a:endParaRPr/>
          </a:p>
          <a:p>
            <a:pPr indent="-311150" lvl="0" marL="457200" rtl="0" algn="l">
              <a:spcBef>
                <a:spcPts val="0"/>
              </a:spcBef>
              <a:spcAft>
                <a:spcPts val="0"/>
              </a:spcAft>
              <a:buSzPts val="1300"/>
              <a:buChar char="●"/>
            </a:pPr>
            <a:r>
              <a:rPr lang="en"/>
              <a:t>To gain enough knowledge from our simulation which we can use to find the ways of solving traffic jam.</a:t>
            </a:r>
            <a:endParaRPr/>
          </a:p>
          <a:p>
            <a:pPr indent="0" lvl="0" marL="0" rtl="0" algn="l">
              <a:spcBef>
                <a:spcPts val="1200"/>
              </a:spcBef>
              <a:spcAft>
                <a:spcPts val="1200"/>
              </a:spcAft>
              <a:buNone/>
            </a:pPr>
            <a:r>
              <a:rPr lang="en"/>
              <a:t>															     </a:t>
            </a:r>
            <a:r>
              <a:rPr lang="en" sz="1400">
                <a:solidFill>
                  <a:schemeClr val="dk1"/>
                </a:solidFill>
                <a:highlight>
                  <a:schemeClr val="lt1"/>
                </a:highlight>
                <a:latin typeface="Lora"/>
                <a:ea typeface="Lora"/>
                <a:cs typeface="Lora"/>
                <a:sym typeface="Lora"/>
              </a:rPr>
              <a:t>Page - 09</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20"/>
          <p:cNvSpPr txBox="1"/>
          <p:nvPr>
            <p:ph type="title"/>
          </p:nvPr>
        </p:nvSpPr>
        <p:spPr>
          <a:xfrm>
            <a:off x="819150" y="246000"/>
            <a:ext cx="7505700" cy="562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Modeling</a:t>
            </a:r>
            <a:endParaRPr/>
          </a:p>
        </p:txBody>
      </p:sp>
      <p:sp>
        <p:nvSpPr>
          <p:cNvPr id="173" name="Google Shape;173;p20"/>
          <p:cNvSpPr txBox="1"/>
          <p:nvPr>
            <p:ph idx="1" type="body"/>
          </p:nvPr>
        </p:nvSpPr>
        <p:spPr>
          <a:xfrm>
            <a:off x="311700" y="808800"/>
            <a:ext cx="8520600" cy="4107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Traffic system models are classified into 3 categories such as - </a:t>
            </a:r>
            <a:endParaRPr/>
          </a:p>
          <a:p>
            <a:pPr indent="-311150" lvl="0" marL="457200" rtl="0" algn="l">
              <a:spcBef>
                <a:spcPts val="1200"/>
              </a:spcBef>
              <a:spcAft>
                <a:spcPts val="0"/>
              </a:spcAft>
              <a:buSzPts val="1300"/>
              <a:buChar char="●"/>
            </a:pPr>
            <a:r>
              <a:rPr lang="en"/>
              <a:t>Microscopic models - This represents every vehicle </a:t>
            </a:r>
            <a:r>
              <a:rPr lang="en"/>
              <a:t>separately</a:t>
            </a:r>
            <a:r>
              <a:rPr lang="en"/>
              <a:t>.</a:t>
            </a:r>
            <a:endParaRPr/>
          </a:p>
          <a:p>
            <a:pPr indent="-311150" lvl="0" marL="457200" rtl="0" algn="l">
              <a:spcBef>
                <a:spcPts val="0"/>
              </a:spcBef>
              <a:spcAft>
                <a:spcPts val="0"/>
              </a:spcAft>
              <a:buSzPts val="1300"/>
              <a:buChar char="●"/>
            </a:pPr>
            <a:r>
              <a:rPr lang="en"/>
              <a:t>Macroscopic models - This describes the movement of vehicles as a whole in terms of traffic density and traffic flow.</a:t>
            </a:r>
            <a:endParaRPr/>
          </a:p>
          <a:p>
            <a:pPr indent="-311150" lvl="0" marL="457200" rtl="0" algn="l">
              <a:spcBef>
                <a:spcPts val="0"/>
              </a:spcBef>
              <a:spcAft>
                <a:spcPts val="0"/>
              </a:spcAft>
              <a:buSzPts val="1300"/>
              <a:buChar char="●"/>
            </a:pPr>
            <a:r>
              <a:rPr lang="en"/>
              <a:t>Mesoscopic models - This is hybrid model that combines the features of both microscopic and macroscopic models. They model flow as “packets” of vehicles. </a:t>
            </a:r>
            <a:endParaRPr/>
          </a:p>
          <a:p>
            <a:pPr indent="0" lvl="0" marL="0" rtl="0" algn="l">
              <a:spcBef>
                <a:spcPts val="1200"/>
              </a:spcBef>
              <a:spcAft>
                <a:spcPts val="0"/>
              </a:spcAft>
              <a:buNone/>
            </a:pPr>
            <a:r>
              <a:rPr lang="en"/>
              <a:t>		</a:t>
            </a:r>
            <a:endParaRPr/>
          </a:p>
          <a:p>
            <a:pPr indent="0" lvl="0" marL="0" rtl="0" algn="l">
              <a:spcBef>
                <a:spcPts val="1200"/>
              </a:spcBef>
              <a:spcAft>
                <a:spcPts val="1200"/>
              </a:spcAft>
              <a:buNone/>
            </a:pPr>
            <a:r>
              <a:rPr lang="en"/>
              <a:t>																</a:t>
            </a:r>
            <a:r>
              <a:rPr lang="en" sz="1400">
                <a:solidFill>
                  <a:schemeClr val="dk1"/>
                </a:solidFill>
                <a:highlight>
                  <a:schemeClr val="lt1"/>
                </a:highlight>
                <a:latin typeface="Lora"/>
                <a:ea typeface="Lora"/>
                <a:cs typeface="Lora"/>
                <a:sym typeface="Lora"/>
              </a:rPr>
              <a:t>Page - 06</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21"/>
          <p:cNvSpPr txBox="1"/>
          <p:nvPr>
            <p:ph type="title"/>
          </p:nvPr>
        </p:nvSpPr>
        <p:spPr>
          <a:xfrm>
            <a:off x="819150" y="298625"/>
            <a:ext cx="7505700" cy="5169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Literature Review</a:t>
            </a:r>
            <a:endParaRPr/>
          </a:p>
        </p:txBody>
      </p:sp>
      <p:sp>
        <p:nvSpPr>
          <p:cNvPr id="179" name="Google Shape;179;p21"/>
          <p:cNvSpPr txBox="1"/>
          <p:nvPr>
            <p:ph idx="1" type="body"/>
          </p:nvPr>
        </p:nvSpPr>
        <p:spPr>
          <a:xfrm>
            <a:off x="819150" y="815525"/>
            <a:ext cx="7505700" cy="39234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Clr>
                <a:schemeClr val="dk1"/>
              </a:buClr>
              <a:buSzPts val="1100"/>
              <a:buFont typeface="Arial"/>
              <a:buNone/>
            </a:pPr>
            <a:r>
              <a:rPr lang="en" sz="1200">
                <a:highlight>
                  <a:schemeClr val="dk1"/>
                </a:highlight>
                <a:latin typeface="Lora"/>
                <a:ea typeface="Lora"/>
                <a:cs typeface="Lora"/>
                <a:sym typeface="Lora"/>
              </a:rPr>
              <a:t>The passage emphasizes the criticality of traffic flow simulation in Dhaka, addressing the significant issues caused by poor traffic infrastructure. Dhaka's traffic woes result in massive congestion, substantial economic losses, and are detrimental to effective city planning and infrastructure development. The city experiences severe traffic conditions, especially during peak office hours, attributed to diverse vehicle types like buses, private cars, rickshaws, and three-wheelers. Rickshaws on highways notably impact traffic flow.</a:t>
            </a:r>
            <a:endParaRPr sz="1200">
              <a:highlight>
                <a:schemeClr val="dk1"/>
              </a:highlight>
              <a:latin typeface="Lora"/>
              <a:ea typeface="Lora"/>
              <a:cs typeface="Lora"/>
              <a:sym typeface="Lora"/>
            </a:endParaRPr>
          </a:p>
          <a:p>
            <a:pPr indent="0" lvl="0" marL="0" rtl="0" algn="l">
              <a:spcBef>
                <a:spcPts val="1500"/>
              </a:spcBef>
              <a:spcAft>
                <a:spcPts val="0"/>
              </a:spcAft>
              <a:buClr>
                <a:schemeClr val="dk1"/>
              </a:buClr>
              <a:buSzPts val="1100"/>
              <a:buFont typeface="Arial"/>
              <a:buNone/>
            </a:pPr>
            <a:r>
              <a:rPr lang="en" sz="1200">
                <a:highlight>
                  <a:schemeClr val="dk1"/>
                </a:highlight>
                <a:latin typeface="Lora"/>
                <a:ea typeface="Lora"/>
                <a:cs typeface="Lora"/>
                <a:sym typeface="Lora"/>
              </a:rPr>
              <a:t>Regarding traffic flow simulation techniques, microscopic, macroscopic, and mesoscopic models are utilized, yet existing research doesn't specifically address Dhaka's unique traffic complexities. The absence of simulations for a city like Dhaka, especially considering non-compliance with traffic rules, led to a research gap addressed by the work discussed. The simulation demonstrates the potential outcomes of disregarding or partially adhering to traffic regulations, offering a distinct perspective on Dhaka's traffic conditions. Despite limitations in replicating Dhaka's exact environment, the simulation provides insightful albeit not entirely accurate results.</a:t>
            </a:r>
            <a:endParaRPr sz="1200">
              <a:highlight>
                <a:schemeClr val="dk1"/>
              </a:highlight>
              <a:latin typeface="Lora"/>
              <a:ea typeface="Lora"/>
              <a:cs typeface="Lora"/>
              <a:sym typeface="Lora"/>
            </a:endParaRPr>
          </a:p>
          <a:p>
            <a:pPr indent="0" lvl="0" marL="0" rtl="0" algn="l">
              <a:spcBef>
                <a:spcPts val="1500"/>
              </a:spcBef>
              <a:spcAft>
                <a:spcPts val="0"/>
              </a:spcAft>
              <a:buClr>
                <a:schemeClr val="dk1"/>
              </a:buClr>
              <a:buSzPts val="1100"/>
              <a:buFont typeface="Arial"/>
              <a:buNone/>
            </a:pPr>
            <a:r>
              <a:rPr lang="en" sz="1200">
                <a:highlight>
                  <a:schemeClr val="dk1"/>
                </a:highlight>
                <a:latin typeface="Lora"/>
                <a:ea typeface="Lora"/>
                <a:cs typeface="Lora"/>
                <a:sym typeface="Lora"/>
              </a:rPr>
              <a:t>The simulation's significance lies in its utility for comprehending Dhaka's traffic dynamics, aiding in evaluating the impact of potential infrastructure enhancements like bridges, flyovers, and roads. The understanding derived could facilitate the formulation of solutions to alleviate Dhaka's severe traffic congestion, benefiting millions affected by the issue.</a:t>
            </a:r>
            <a:endParaRPr sz="1200">
              <a:highlight>
                <a:schemeClr val="dk1"/>
              </a:highlight>
              <a:latin typeface="Lora"/>
              <a:ea typeface="Lora"/>
              <a:cs typeface="Lora"/>
              <a:sym typeface="Lora"/>
            </a:endParaRPr>
          </a:p>
          <a:p>
            <a:pPr indent="0" lvl="0" marL="0" rtl="0" algn="l">
              <a:spcBef>
                <a:spcPts val="0"/>
              </a:spcBef>
              <a:spcAft>
                <a:spcPts val="120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hift">
  <a:themeElements>
    <a:clrScheme name="Shift">
      <a:dk1>
        <a:srgbClr val="FFFFFF"/>
      </a:dk1>
      <a:lt1>
        <a:srgbClr val="AF7B51"/>
      </a:lt1>
      <a:dk2>
        <a:srgbClr val="233A44"/>
      </a:dk2>
      <a:lt2>
        <a:srgbClr val="D9D9D9"/>
      </a:lt2>
      <a:accent1>
        <a:srgbClr val="00796B"/>
      </a:accent1>
      <a:accent2>
        <a:srgbClr val="D9563F"/>
      </a:accent2>
      <a:accent3>
        <a:srgbClr val="C4A15A"/>
      </a:accent3>
      <a:accent4>
        <a:srgbClr val="14F597"/>
      </a:accent4>
      <a:accent5>
        <a:srgbClr val="3D4594"/>
      </a:accent5>
      <a:accent6>
        <a:srgbClr val="163EF5"/>
      </a:accent6>
      <a:hlink>
        <a:srgbClr val="3D4594"/>
      </a:hlink>
      <a:folHlink>
        <a:srgbClr val="3D45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